
<file path=[Content_Types].xml><?xml version="1.0" encoding="utf-8"?>
<Types xmlns="http://schemas.openxmlformats.org/package/2006/content-types">
  <Default Extension="bin" ContentType="application/vnd.ms-office.vbaPro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05" r:id="rId1"/>
    <p:sldMasterId id="2147484723" r:id="rId2"/>
  </p:sldMasterIdLst>
  <p:notesMasterIdLst>
    <p:notesMasterId r:id="rId77"/>
  </p:notesMasterIdLst>
  <p:handoutMasterIdLst>
    <p:handoutMasterId r:id="rId78"/>
  </p:handoutMasterIdLst>
  <p:sldIdLst>
    <p:sldId id="256" r:id="rId3"/>
    <p:sldId id="361" r:id="rId4"/>
    <p:sldId id="278" r:id="rId5"/>
    <p:sldId id="279" r:id="rId6"/>
    <p:sldId id="280" r:id="rId7"/>
    <p:sldId id="281" r:id="rId8"/>
    <p:sldId id="282" r:id="rId9"/>
    <p:sldId id="306" r:id="rId10"/>
    <p:sldId id="284" r:id="rId11"/>
    <p:sldId id="304" r:id="rId12"/>
    <p:sldId id="307" r:id="rId13"/>
    <p:sldId id="308" r:id="rId14"/>
    <p:sldId id="309" r:id="rId15"/>
    <p:sldId id="311" r:id="rId16"/>
    <p:sldId id="310" r:id="rId17"/>
    <p:sldId id="312" r:id="rId18"/>
    <p:sldId id="313" r:id="rId19"/>
    <p:sldId id="314" r:id="rId20"/>
    <p:sldId id="316" r:id="rId21"/>
    <p:sldId id="317" r:id="rId22"/>
    <p:sldId id="318" r:id="rId23"/>
    <p:sldId id="319" r:id="rId24"/>
    <p:sldId id="320" r:id="rId25"/>
    <p:sldId id="321" r:id="rId26"/>
    <p:sldId id="322" r:id="rId27"/>
    <p:sldId id="333" r:id="rId28"/>
    <p:sldId id="323" r:id="rId29"/>
    <p:sldId id="324" r:id="rId30"/>
    <p:sldId id="325" r:id="rId31"/>
    <p:sldId id="357" r:id="rId32"/>
    <p:sldId id="356" r:id="rId33"/>
    <p:sldId id="326" r:id="rId34"/>
    <p:sldId id="327" r:id="rId35"/>
    <p:sldId id="328" r:id="rId36"/>
    <p:sldId id="329" r:id="rId37"/>
    <p:sldId id="330" r:id="rId38"/>
    <p:sldId id="285" r:id="rId39"/>
    <p:sldId id="302" r:id="rId40"/>
    <p:sldId id="287" r:id="rId41"/>
    <p:sldId id="288" r:id="rId42"/>
    <p:sldId id="289" r:id="rId43"/>
    <p:sldId id="334" r:id="rId44"/>
    <p:sldId id="290" r:id="rId45"/>
    <p:sldId id="293" r:id="rId46"/>
    <p:sldId id="362" r:id="rId47"/>
    <p:sldId id="294" r:id="rId48"/>
    <p:sldId id="291" r:id="rId49"/>
    <p:sldId id="286" r:id="rId50"/>
    <p:sldId id="295" r:id="rId51"/>
    <p:sldId id="296" r:id="rId52"/>
    <p:sldId id="299" r:id="rId53"/>
    <p:sldId id="358" r:id="rId54"/>
    <p:sldId id="332" r:id="rId55"/>
    <p:sldId id="274" r:id="rId56"/>
    <p:sldId id="336" r:id="rId57"/>
    <p:sldId id="353" r:id="rId58"/>
    <p:sldId id="335" r:id="rId59"/>
    <p:sldId id="337" r:id="rId60"/>
    <p:sldId id="338" r:id="rId61"/>
    <p:sldId id="339" r:id="rId62"/>
    <p:sldId id="340" r:id="rId63"/>
    <p:sldId id="341" r:id="rId64"/>
    <p:sldId id="363" r:id="rId65"/>
    <p:sldId id="345" r:id="rId66"/>
    <p:sldId id="346" r:id="rId67"/>
    <p:sldId id="344" r:id="rId68"/>
    <p:sldId id="347" r:id="rId69"/>
    <p:sldId id="348" r:id="rId70"/>
    <p:sldId id="349" r:id="rId71"/>
    <p:sldId id="350" r:id="rId72"/>
    <p:sldId id="359" r:id="rId73"/>
    <p:sldId id="351" r:id="rId74"/>
    <p:sldId id="352" r:id="rId75"/>
    <p:sldId id="360" r:id="rId76"/>
  </p:sldIdLst>
  <p:sldSz cx="9601200" cy="6858000"/>
  <p:notesSz cx="9296400" cy="6858000"/>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208" userDrawn="1">
          <p15:clr>
            <a:srgbClr val="A4A3A4"/>
          </p15:clr>
        </p15:guide>
        <p15:guide id="2" pos="2976"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hiddenSlides="1" frameSlides="1"/>
  <p:clrMru>
    <a:srgbClr val="FF9E38"/>
    <a:srgbClr val="7ABEB3"/>
    <a:srgbClr val="727272"/>
    <a:srgbClr val="FF8585"/>
    <a:srgbClr val="1BABC4"/>
    <a:srgbClr val="16B7FF"/>
    <a:srgbClr val="F6CAE4"/>
    <a:srgbClr val="FAFDCF"/>
    <a:srgbClr val="EC88C4"/>
    <a:srgbClr val="D8ECE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502" autoAdjust="0"/>
    <p:restoredTop sz="92913" autoAdjust="0"/>
  </p:normalViewPr>
  <p:slideViewPr>
    <p:cSldViewPr snapToGrid="0" snapToObjects="1">
      <p:cViewPr varScale="1">
        <p:scale>
          <a:sx n="102" d="100"/>
          <a:sy n="102" d="100"/>
        </p:scale>
        <p:origin x="1040" y="192"/>
      </p:cViewPr>
      <p:guideLst>
        <p:guide orient="horz" pos="2208"/>
        <p:guide pos="2976"/>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9696"/>
    </p:cViewPr>
  </p:sorterViewPr>
  <p:notesViewPr>
    <p:cSldViewPr snapToGrid="0" snapToObjects="1">
      <p:cViewPr varScale="1">
        <p:scale>
          <a:sx n="70" d="100"/>
          <a:sy n="70" d="100"/>
        </p:scale>
        <p:origin x="-2240" y="-96"/>
      </p:cViewPr>
      <p:guideLst>
        <p:guide orient="horz" pos="2160"/>
        <p:guide pos="292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microsoft.com/office/2006/relationships/vbaProject" Target="vbaProject.bin"/><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42900"/>
          </a:xfrm>
          <a:prstGeom prst="rect">
            <a:avLst/>
          </a:prstGeom>
        </p:spPr>
        <p:txBody>
          <a:bodyPr vert="horz" lIns="92302" tIns="46151" rIns="92302" bIns="46151" rtlCol="0"/>
          <a:lstStyle>
            <a:lvl1pPr algn="l">
              <a:defRPr sz="1200"/>
            </a:lvl1pPr>
          </a:lstStyle>
          <a:p>
            <a:endParaRPr lang="en-US"/>
          </a:p>
        </p:txBody>
      </p:sp>
      <p:sp>
        <p:nvSpPr>
          <p:cNvPr id="3" name="Date Placeholder 2"/>
          <p:cNvSpPr>
            <a:spLocks noGrp="1"/>
          </p:cNvSpPr>
          <p:nvPr>
            <p:ph type="dt" sz="quarter" idx="1"/>
          </p:nvPr>
        </p:nvSpPr>
        <p:spPr>
          <a:xfrm>
            <a:off x="5265809" y="0"/>
            <a:ext cx="4028440" cy="342900"/>
          </a:xfrm>
          <a:prstGeom prst="rect">
            <a:avLst/>
          </a:prstGeom>
        </p:spPr>
        <p:txBody>
          <a:bodyPr vert="horz" lIns="92302" tIns="46151" rIns="92302" bIns="46151" rtlCol="0"/>
          <a:lstStyle>
            <a:lvl1pPr algn="r">
              <a:defRPr sz="1200"/>
            </a:lvl1pPr>
          </a:lstStyle>
          <a:p>
            <a:fld id="{ACE9B47B-B8D6-4F42-84F5-2F2FE763B6F9}" type="datetimeFigureOut">
              <a:rPr lang="en-US" smtClean="0"/>
              <a:t>2/17/22</a:t>
            </a:fld>
            <a:endParaRPr lang="en-US"/>
          </a:p>
        </p:txBody>
      </p:sp>
      <p:sp>
        <p:nvSpPr>
          <p:cNvPr id="4" name="Footer Placeholder 3"/>
          <p:cNvSpPr>
            <a:spLocks noGrp="1"/>
          </p:cNvSpPr>
          <p:nvPr>
            <p:ph type="ftr" sz="quarter" idx="2"/>
          </p:nvPr>
        </p:nvSpPr>
        <p:spPr>
          <a:xfrm>
            <a:off x="0" y="6513910"/>
            <a:ext cx="4028440" cy="342900"/>
          </a:xfrm>
          <a:prstGeom prst="rect">
            <a:avLst/>
          </a:prstGeom>
        </p:spPr>
        <p:txBody>
          <a:bodyPr vert="horz" lIns="92302" tIns="46151" rIns="92302" bIns="46151" rtlCol="0" anchor="b"/>
          <a:lstStyle>
            <a:lvl1pPr algn="l">
              <a:defRPr sz="1200"/>
            </a:lvl1pPr>
          </a:lstStyle>
          <a:p>
            <a:endParaRPr lang="en-US"/>
          </a:p>
        </p:txBody>
      </p:sp>
      <p:sp>
        <p:nvSpPr>
          <p:cNvPr id="5" name="Slide Number Placeholder 4"/>
          <p:cNvSpPr>
            <a:spLocks noGrp="1"/>
          </p:cNvSpPr>
          <p:nvPr>
            <p:ph type="sldNum" sz="quarter" idx="3"/>
          </p:nvPr>
        </p:nvSpPr>
        <p:spPr>
          <a:xfrm>
            <a:off x="5265809" y="6513910"/>
            <a:ext cx="4028440" cy="342900"/>
          </a:xfrm>
          <a:prstGeom prst="rect">
            <a:avLst/>
          </a:prstGeom>
        </p:spPr>
        <p:txBody>
          <a:bodyPr vert="horz" lIns="92302" tIns="46151" rIns="92302" bIns="46151" rtlCol="0" anchor="b"/>
          <a:lstStyle>
            <a:lvl1pPr algn="r">
              <a:defRPr sz="1200"/>
            </a:lvl1pPr>
          </a:lstStyle>
          <a:p>
            <a:fld id="{24B66E92-680F-4E44-96A5-2F3D5597C7D2}" type="slidenum">
              <a:rPr lang="en-US" smtClean="0"/>
              <a:t>‹#›</a:t>
            </a:fld>
            <a:endParaRPr lang="en-US"/>
          </a:p>
        </p:txBody>
      </p:sp>
    </p:spTree>
    <p:extLst>
      <p:ext uri="{BB962C8B-B14F-4D97-AF65-F5344CB8AC3E}">
        <p14:creationId xmlns:p14="http://schemas.microsoft.com/office/powerpoint/2010/main" val="5750946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42900"/>
          </a:xfrm>
          <a:prstGeom prst="rect">
            <a:avLst/>
          </a:prstGeom>
        </p:spPr>
        <p:txBody>
          <a:bodyPr vert="horz" lIns="92302" tIns="46151" rIns="92302" bIns="46151" rtlCol="0"/>
          <a:lstStyle>
            <a:lvl1pPr algn="l">
              <a:defRPr sz="1200"/>
            </a:lvl1pPr>
          </a:lstStyle>
          <a:p>
            <a:endParaRPr lang="en-US"/>
          </a:p>
        </p:txBody>
      </p:sp>
      <p:sp>
        <p:nvSpPr>
          <p:cNvPr id="3" name="Date Placeholder 2"/>
          <p:cNvSpPr>
            <a:spLocks noGrp="1"/>
          </p:cNvSpPr>
          <p:nvPr>
            <p:ph type="dt" idx="1"/>
          </p:nvPr>
        </p:nvSpPr>
        <p:spPr>
          <a:xfrm>
            <a:off x="5265809" y="0"/>
            <a:ext cx="4028440" cy="342900"/>
          </a:xfrm>
          <a:prstGeom prst="rect">
            <a:avLst/>
          </a:prstGeom>
        </p:spPr>
        <p:txBody>
          <a:bodyPr vert="horz" lIns="92302" tIns="46151" rIns="92302" bIns="46151" rtlCol="0"/>
          <a:lstStyle>
            <a:lvl1pPr algn="r">
              <a:defRPr sz="1200"/>
            </a:lvl1pPr>
          </a:lstStyle>
          <a:p>
            <a:fld id="{251D0105-CDB7-EC48-BF11-FCDF3A3C75F9}" type="datetimeFigureOut">
              <a:rPr lang="en-US" smtClean="0"/>
              <a:t>2/17/22</a:t>
            </a:fld>
            <a:endParaRPr lang="en-US"/>
          </a:p>
        </p:txBody>
      </p:sp>
      <p:sp>
        <p:nvSpPr>
          <p:cNvPr id="4" name="Slide Image Placeholder 3"/>
          <p:cNvSpPr>
            <a:spLocks noGrp="1" noRot="1" noChangeAspect="1"/>
          </p:cNvSpPr>
          <p:nvPr>
            <p:ph type="sldImg" idx="2"/>
          </p:nvPr>
        </p:nvSpPr>
        <p:spPr>
          <a:xfrm>
            <a:off x="2847975" y="515938"/>
            <a:ext cx="3600450" cy="2571750"/>
          </a:xfrm>
          <a:prstGeom prst="rect">
            <a:avLst/>
          </a:prstGeom>
          <a:noFill/>
          <a:ln w="12700">
            <a:solidFill>
              <a:prstClr val="black"/>
            </a:solidFill>
          </a:ln>
        </p:spPr>
        <p:txBody>
          <a:bodyPr vert="horz" lIns="92302" tIns="46151" rIns="92302" bIns="46151" rtlCol="0" anchor="ctr"/>
          <a:lstStyle/>
          <a:p>
            <a:endParaRPr lang="en-US"/>
          </a:p>
        </p:txBody>
      </p:sp>
      <p:sp>
        <p:nvSpPr>
          <p:cNvPr id="5" name="Notes Placeholder 4"/>
          <p:cNvSpPr>
            <a:spLocks noGrp="1"/>
          </p:cNvSpPr>
          <p:nvPr>
            <p:ph type="body" sz="quarter" idx="3"/>
          </p:nvPr>
        </p:nvSpPr>
        <p:spPr>
          <a:xfrm>
            <a:off x="929640" y="3257550"/>
            <a:ext cx="7437120" cy="3086100"/>
          </a:xfrm>
          <a:prstGeom prst="rect">
            <a:avLst/>
          </a:prstGeom>
        </p:spPr>
        <p:txBody>
          <a:bodyPr vert="horz" lIns="92302" tIns="46151" rIns="92302" bIns="4615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4028440" cy="342900"/>
          </a:xfrm>
          <a:prstGeom prst="rect">
            <a:avLst/>
          </a:prstGeom>
        </p:spPr>
        <p:txBody>
          <a:bodyPr vert="horz" lIns="92302" tIns="46151" rIns="92302" bIns="46151"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513910"/>
            <a:ext cx="4028440" cy="342900"/>
          </a:xfrm>
          <a:prstGeom prst="rect">
            <a:avLst/>
          </a:prstGeom>
        </p:spPr>
        <p:txBody>
          <a:bodyPr vert="horz" lIns="92302" tIns="46151" rIns="92302" bIns="46151" rtlCol="0" anchor="b"/>
          <a:lstStyle>
            <a:lvl1pPr algn="r">
              <a:defRPr sz="1200"/>
            </a:lvl1pPr>
          </a:lstStyle>
          <a:p>
            <a:fld id="{A820EC86-D89F-3946-8EAD-69A568336ECB}" type="slidenum">
              <a:rPr lang="en-US" smtClean="0"/>
              <a:t>‹#›</a:t>
            </a:fld>
            <a:endParaRPr lang="en-US"/>
          </a:p>
        </p:txBody>
      </p:sp>
    </p:spTree>
    <p:extLst>
      <p:ext uri="{BB962C8B-B14F-4D97-AF65-F5344CB8AC3E}">
        <p14:creationId xmlns:p14="http://schemas.microsoft.com/office/powerpoint/2010/main" val="14746284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20EC86-D89F-3946-8EAD-69A568336ECB}" type="slidenum">
              <a:rPr lang="en-US" smtClean="0"/>
              <a:t>14</a:t>
            </a:fld>
            <a:endParaRPr lang="en-US"/>
          </a:p>
        </p:txBody>
      </p:sp>
    </p:spTree>
    <p:extLst>
      <p:ext uri="{BB962C8B-B14F-4D97-AF65-F5344CB8AC3E}">
        <p14:creationId xmlns:p14="http://schemas.microsoft.com/office/powerpoint/2010/main" val="2500334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20EC86-D89F-3946-8EAD-69A568336ECB}" type="slidenum">
              <a:rPr lang="en-US" smtClean="0"/>
              <a:t>46</a:t>
            </a:fld>
            <a:endParaRPr lang="en-US"/>
          </a:p>
        </p:txBody>
      </p:sp>
    </p:spTree>
    <p:extLst>
      <p:ext uri="{BB962C8B-B14F-4D97-AF65-F5344CB8AC3E}">
        <p14:creationId xmlns:p14="http://schemas.microsoft.com/office/powerpoint/2010/main" val="1600873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551680" y="1169931"/>
            <a:ext cx="5055577"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60070" y="533401"/>
            <a:ext cx="6462449"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60070" y="3843868"/>
            <a:ext cx="5201963"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1A4FBADE-4A6B-3D45-AB6E-E85F0D6C11C1}"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3992C0A-0FF9-A34C-A1AC-0D5DDA0F2180}" type="slidenum">
              <a:rPr lang="en-US" smtClean="0"/>
              <a:pPr>
                <a:defRPr/>
              </a:pPr>
              <a:t>‹#›</a:t>
            </a:fld>
            <a:endParaRPr lang="en-US"/>
          </a:p>
        </p:txBody>
      </p:sp>
    </p:spTree>
    <p:extLst>
      <p:ext uri="{BB962C8B-B14F-4D97-AF65-F5344CB8AC3E}">
        <p14:creationId xmlns:p14="http://schemas.microsoft.com/office/powerpoint/2010/main" val="1002757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3270" y="268940"/>
            <a:ext cx="8177529" cy="6142617"/>
          </a:xfrm>
        </p:spPr>
        <p:txBody>
          <a:bodyPr anchor="t" anchorCtr="0"/>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48978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0070" y="1981200"/>
            <a:ext cx="6722591"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60071" y="4487334"/>
            <a:ext cx="6722590"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182238D-CA8E-1B4D-8448-82969D01E7F6}"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4B5F1BC-5FB3-3A48-AB88-25F3DB5BACC5}" type="slidenum">
              <a:rPr lang="en-US" smtClean="0"/>
              <a:pPr>
                <a:defRPr/>
              </a:pPr>
              <a:t>‹#›</a:t>
            </a:fld>
            <a:endParaRPr lang="en-US"/>
          </a:p>
        </p:txBody>
      </p:sp>
    </p:spTree>
    <p:extLst>
      <p:ext uri="{BB962C8B-B14F-4D97-AF65-F5344CB8AC3E}">
        <p14:creationId xmlns:p14="http://schemas.microsoft.com/office/powerpoint/2010/main" val="2213256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60071" y="533401"/>
            <a:ext cx="4147465" cy="3767667"/>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895480" y="533400"/>
            <a:ext cx="4145650" cy="37592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2E58EFA-491A-2840-B149-EAAAFBB2A274}" type="datetimeFigureOut">
              <a:rPr lang="en-US" smtClean="0"/>
              <a:pPr>
                <a:defRPr/>
              </a:pPr>
              <a:t>2/17/22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AD05A8A-5946-4749-938B-180CDFCED395}" type="slidenum">
              <a:rPr lang="en-US" smtClean="0"/>
              <a:pPr>
                <a:defRPr/>
              </a:pPr>
              <a:t>‹#›</a:t>
            </a:fld>
            <a:endParaRPr lang="en-US"/>
          </a:p>
        </p:txBody>
      </p:sp>
    </p:spTree>
    <p:extLst>
      <p:ext uri="{BB962C8B-B14F-4D97-AF65-F5344CB8AC3E}">
        <p14:creationId xmlns:p14="http://schemas.microsoft.com/office/powerpoint/2010/main" val="2329156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00101" y="533400"/>
            <a:ext cx="3902709"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60070" y="1143001"/>
            <a:ext cx="4142740"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7767" y="566738"/>
            <a:ext cx="3952254"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95481" y="1143000"/>
            <a:ext cx="4154540"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04C4E959-540A-534D-A4A3-180F28D84751}" type="datetimeFigureOut">
              <a:rPr lang="en-US" smtClean="0"/>
              <a:pPr>
                <a:defRPr/>
              </a:pPr>
              <a:t>2/17/22</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ECC56F21-1516-0243-9635-B66418B23BC0}" type="slidenum">
              <a:rPr lang="en-US" smtClean="0"/>
              <a:pPr>
                <a:defRPr/>
              </a:pPr>
              <a:t>‹#›</a:t>
            </a:fld>
            <a:endParaRPr lang="en-US"/>
          </a:p>
        </p:txBody>
      </p:sp>
    </p:spTree>
    <p:extLst>
      <p:ext uri="{BB962C8B-B14F-4D97-AF65-F5344CB8AC3E}">
        <p14:creationId xmlns:p14="http://schemas.microsoft.com/office/powerpoint/2010/main" val="52151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5709267E-E9EF-CE4B-B413-F1DFF3DE1063}" type="datetimeFigureOut">
              <a:rPr lang="en-US" smtClean="0"/>
              <a:pPr>
                <a:defRPr/>
              </a:pPr>
              <a:t>2/17/22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1382850-F631-C341-B644-C43F9020E7F8}" type="slidenum">
              <a:rPr lang="en-US" smtClean="0"/>
              <a:pPr>
                <a:defRPr/>
              </a:pPr>
              <a:t>‹#›</a:t>
            </a:fld>
            <a:endParaRPr lang="en-US"/>
          </a:p>
        </p:txBody>
      </p:sp>
    </p:spTree>
    <p:extLst>
      <p:ext uri="{BB962C8B-B14F-4D97-AF65-F5344CB8AC3E}">
        <p14:creationId xmlns:p14="http://schemas.microsoft.com/office/powerpoint/2010/main" val="1007189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81601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89600" y="533400"/>
            <a:ext cx="336042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60069" y="533400"/>
            <a:ext cx="4660693" cy="54864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689600" y="2209803"/>
            <a:ext cx="336042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C9397F7C-36A0-3C46-9A9D-94AB2FFE6C16}" type="datetimeFigureOut">
              <a:rPr lang="en-US" smtClean="0"/>
              <a:pPr>
                <a:defRPr/>
              </a:pPr>
              <a:t>2/17/22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2FAE6C3-AE25-884B-A5E3-8A4BF7CC3449}" type="slidenum">
              <a:rPr lang="en-US" smtClean="0"/>
              <a:pPr>
                <a:defRPr/>
              </a:pPr>
              <a:t>‹#›</a:t>
            </a:fld>
            <a:endParaRPr lang="en-US"/>
          </a:p>
        </p:txBody>
      </p:sp>
    </p:spTree>
    <p:extLst>
      <p:ext uri="{BB962C8B-B14F-4D97-AF65-F5344CB8AC3E}">
        <p14:creationId xmlns:p14="http://schemas.microsoft.com/office/powerpoint/2010/main" val="342937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0590" y="1447800"/>
            <a:ext cx="3741421"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800100" y="914400"/>
            <a:ext cx="3445023"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0829" y="2743200"/>
            <a:ext cx="3742434"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D8DC4F2F-A44A-E541-848D-B9A18486BC04}" type="datetimeFigureOut">
              <a:rPr lang="en-US" smtClean="0"/>
              <a:pPr>
                <a:defRPr/>
              </a:pPr>
              <a:t>2/17/22</a:t>
            </a:fld>
            <a:endParaRPr lang="en-US"/>
          </a:p>
        </p:txBody>
      </p:sp>
      <p:sp>
        <p:nvSpPr>
          <p:cNvPr id="6" name="Footer Placeholder 5"/>
          <p:cNvSpPr>
            <a:spLocks noGrp="1"/>
          </p:cNvSpPr>
          <p:nvPr>
            <p:ph type="ftr" sz="quarter" idx="11"/>
          </p:nvPr>
        </p:nvSpPr>
        <p:spPr>
          <a:xfrm>
            <a:off x="560070" y="6172201"/>
            <a:ext cx="6102310" cy="365125"/>
          </a:xfrm>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9B264700-F79C-3840-AB98-64CA26E99D6C}" type="slidenum">
              <a:rPr lang="en-US" smtClean="0"/>
              <a:pPr>
                <a:defRPr/>
              </a:pPr>
              <a:t>‹#›</a:t>
            </a:fld>
            <a:endParaRPr lang="en-US"/>
          </a:p>
        </p:txBody>
      </p:sp>
    </p:spTree>
    <p:extLst>
      <p:ext uri="{BB962C8B-B14F-4D97-AF65-F5344CB8AC3E}">
        <p14:creationId xmlns:p14="http://schemas.microsoft.com/office/powerpoint/2010/main" val="66440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60070" y="533400"/>
            <a:ext cx="848106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800102" y="3843867"/>
            <a:ext cx="7645399"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93727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848106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60070" y="4114800"/>
            <a:ext cx="6702730"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208895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20141" y="3429000"/>
            <a:ext cx="6722590"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60071" y="4301070"/>
            <a:ext cx="6701479"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1344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60071" y="3429000"/>
            <a:ext cx="6701479"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60070" y="5132981"/>
            <a:ext cx="6702730"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186895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5"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60071" y="3886200"/>
            <a:ext cx="6701479"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60070" y="4953000"/>
            <a:ext cx="6701478"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0215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7901941"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60071" y="3928534"/>
            <a:ext cx="6701479"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60070" y="4766736"/>
            <a:ext cx="6701478"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3760180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60071" y="533401"/>
            <a:ext cx="6882610"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89F6108-7BB1-C540-886E-2EB400D67D8C}"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046E75C-FC3E-8243-9646-692398AF84D2}" type="slidenum">
              <a:rPr lang="en-US" smtClean="0"/>
              <a:pPr>
                <a:defRPr/>
              </a:pPr>
              <a:t>‹#›</a:t>
            </a:fld>
            <a:endParaRPr lang="en-US"/>
          </a:p>
        </p:txBody>
      </p:sp>
    </p:spTree>
    <p:extLst>
      <p:ext uri="{BB962C8B-B14F-4D97-AF65-F5344CB8AC3E}">
        <p14:creationId xmlns:p14="http://schemas.microsoft.com/office/powerpoint/2010/main" val="289591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4726" y="533400"/>
            <a:ext cx="214640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60070" y="533400"/>
            <a:ext cx="6142513"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1339DCF-3E95-AC4A-A69E-E3D8EEA63D76}" type="datetimeFigureOut">
              <a:rPr lang="en-US" smtClean="0"/>
              <a:pPr>
                <a:defRPr/>
              </a:pPr>
              <a:t>2/17/22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EBCB387-67FB-3D4C-9F2C-6A8C745A0AE4}" type="slidenum">
              <a:rPr lang="en-US" smtClean="0"/>
              <a:pPr>
                <a:defRPr/>
              </a:pPr>
              <a:t>‹#›</a:t>
            </a:fld>
            <a:endParaRPr lang="en-US"/>
          </a:p>
        </p:txBody>
      </p:sp>
    </p:spTree>
    <p:extLst>
      <p:ext uri="{BB962C8B-B14F-4D97-AF65-F5344CB8AC3E}">
        <p14:creationId xmlns:p14="http://schemas.microsoft.com/office/powerpoint/2010/main" val="1250812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bg>
      <p:bgPr>
        <a:gradFill rotWithShape="1">
          <a:gsLst>
            <a:gs pos="10000">
              <a:schemeClr val="bg2">
                <a:tint val="97000"/>
                <a:hueMod val="92000"/>
                <a:satMod val="169000"/>
                <a:lumMod val="164000"/>
              </a:schemeClr>
            </a:gs>
            <a:gs pos="100000">
              <a:srgbClr val="002060"/>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8499" y="467786"/>
            <a:ext cx="8691937" cy="626100"/>
          </a:xfrm>
        </p:spPr>
        <p:txBody>
          <a:bodyPr/>
          <a:lstStyle/>
          <a:p>
            <a:r>
              <a:rPr lang="en-US"/>
              <a:t>Click to edit Master title style</a:t>
            </a:r>
            <a:endParaRPr lang="en-US" dirty="0"/>
          </a:p>
        </p:txBody>
      </p:sp>
      <p:sp>
        <p:nvSpPr>
          <p:cNvPr id="7" name="Content Placeholder 2"/>
          <p:cNvSpPr>
            <a:spLocks noGrp="1"/>
          </p:cNvSpPr>
          <p:nvPr>
            <p:ph idx="1"/>
          </p:nvPr>
        </p:nvSpPr>
        <p:spPr>
          <a:xfrm>
            <a:off x="508698" y="1582219"/>
            <a:ext cx="8501738" cy="4273193"/>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26782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itle and Content">
    <p:bg>
      <p:bgPr>
        <a:gradFill rotWithShape="1">
          <a:gsLst>
            <a:gs pos="10000">
              <a:schemeClr val="bg2">
                <a:tint val="97000"/>
                <a:hueMod val="92000"/>
                <a:satMod val="169000"/>
                <a:lumMod val="164000"/>
              </a:schemeClr>
            </a:gs>
            <a:gs pos="100000">
              <a:srgbClr val="002060"/>
            </a:gs>
          </a:gsLst>
          <a:lin ang="6120000" scaled="1"/>
        </a:gradFill>
        <a:effectLst/>
      </p:bgPr>
    </p:bg>
    <p:spTree>
      <p:nvGrpSpPr>
        <p:cNvPr id="1" name=""/>
        <p:cNvGrpSpPr/>
        <p:nvPr/>
      </p:nvGrpSpPr>
      <p:grpSpPr>
        <a:xfrm>
          <a:off x="0" y="0"/>
          <a:ext cx="0" cy="0"/>
          <a:chOff x="0" y="0"/>
          <a:chExt cx="0" cy="0"/>
        </a:xfrm>
      </p:grpSpPr>
      <p:sp>
        <p:nvSpPr>
          <p:cNvPr id="7" name="Content Placeholder 2"/>
          <p:cNvSpPr>
            <a:spLocks noGrp="1"/>
          </p:cNvSpPr>
          <p:nvPr>
            <p:ph idx="1"/>
          </p:nvPr>
        </p:nvSpPr>
        <p:spPr>
          <a:xfrm>
            <a:off x="508698" y="494853"/>
            <a:ext cx="8501738" cy="5927462"/>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45651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00150" y="1122363"/>
            <a:ext cx="72009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00150" y="3602038"/>
            <a:ext cx="72009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41443104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095055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638" y="1709738"/>
            <a:ext cx="82804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55638" y="4589463"/>
            <a:ext cx="82804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35403636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400" y="1825625"/>
            <a:ext cx="4064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6800" y="1825625"/>
            <a:ext cx="40640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18061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988" y="365125"/>
            <a:ext cx="8280400" cy="1325563"/>
          </a:xfrm>
        </p:spPr>
        <p:txBody>
          <a:bodyPr/>
          <a:lstStyle/>
          <a:p>
            <a:r>
              <a:rPr lang="en-US"/>
              <a:t>Click to edit Master title style</a:t>
            </a:r>
          </a:p>
        </p:txBody>
      </p:sp>
      <p:sp>
        <p:nvSpPr>
          <p:cNvPr id="3" name="Text Placeholder 2"/>
          <p:cNvSpPr>
            <a:spLocks noGrp="1"/>
          </p:cNvSpPr>
          <p:nvPr>
            <p:ph type="body" idx="1"/>
          </p:nvPr>
        </p:nvSpPr>
        <p:spPr>
          <a:xfrm>
            <a:off x="661988" y="1681163"/>
            <a:ext cx="40608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1988" y="2505075"/>
            <a:ext cx="406082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925" y="1681163"/>
            <a:ext cx="408146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60925" y="2505075"/>
            <a:ext cx="408146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8" name="Footer Placeholder 7"/>
          <p:cNvSpPr>
            <a:spLocks noGrp="1"/>
          </p:cNvSpPr>
          <p:nvPr>
            <p:ph type="ftr" sz="quarter" idx="11"/>
          </p:nvPr>
        </p:nvSpPr>
        <p:spPr>
          <a:xfrm>
            <a:off x="3179763" y="6356350"/>
            <a:ext cx="3241675"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9667497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4" name="Footer Placeholder 3"/>
          <p:cNvSpPr>
            <a:spLocks noGrp="1"/>
          </p:cNvSpPr>
          <p:nvPr>
            <p:ph type="ftr" sz="quarter" idx="11"/>
          </p:nvPr>
        </p:nvSpPr>
        <p:spPr>
          <a:xfrm>
            <a:off x="3179763" y="6356350"/>
            <a:ext cx="3241675"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1073523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3" name="Footer Placeholder 2"/>
          <p:cNvSpPr>
            <a:spLocks noGrp="1"/>
          </p:cNvSpPr>
          <p:nvPr>
            <p:ph type="ftr" sz="quarter" idx="11"/>
          </p:nvPr>
        </p:nvSpPr>
        <p:spPr>
          <a:xfrm>
            <a:off x="3179763" y="6356350"/>
            <a:ext cx="3241675"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566674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081463" y="987425"/>
            <a:ext cx="48609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769443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4081463" y="987425"/>
            <a:ext cx="48609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2579208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16209716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700" y="365125"/>
            <a:ext cx="20701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365125"/>
            <a:ext cx="60579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2/17/22</a:t>
            </a:fld>
            <a:endParaRPr lang="en-US"/>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a:p>
        </p:txBody>
      </p:sp>
    </p:spTree>
    <p:extLst>
      <p:ext uri="{BB962C8B-B14F-4D97-AF65-F5344CB8AC3E}">
        <p14:creationId xmlns:p14="http://schemas.microsoft.com/office/powerpoint/2010/main" val="93015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7004209" y="3894668"/>
            <a:ext cx="2593979"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60071" y="4495800"/>
            <a:ext cx="6882610"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60071" y="533401"/>
            <a:ext cx="6882610" cy="376767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01758" y="6172204"/>
            <a:ext cx="1260486"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fld id="{78D31D61-47C8-244E-A85A-5FCD497CE03F}" type="datetimeFigureOut">
              <a:rPr lang="en-US" smtClean="0"/>
              <a:pPr>
                <a:defRPr/>
              </a:pPr>
              <a:t>2/17/22</a:t>
            </a:fld>
            <a:endParaRPr lang="en-US"/>
          </a:p>
        </p:txBody>
      </p:sp>
      <p:sp>
        <p:nvSpPr>
          <p:cNvPr id="5" name="Footer Placeholder 4"/>
          <p:cNvSpPr>
            <a:spLocks noGrp="1"/>
          </p:cNvSpPr>
          <p:nvPr>
            <p:ph type="ftr" sz="quarter" idx="3"/>
          </p:nvPr>
        </p:nvSpPr>
        <p:spPr>
          <a:xfrm>
            <a:off x="560070" y="6172201"/>
            <a:ext cx="610231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a:p>
        </p:txBody>
      </p:sp>
      <p:sp>
        <p:nvSpPr>
          <p:cNvPr id="6" name="Slide Number Placeholder 5"/>
          <p:cNvSpPr>
            <a:spLocks noGrp="1"/>
          </p:cNvSpPr>
          <p:nvPr>
            <p:ph type="sldNum" sz="quarter" idx="4"/>
          </p:nvPr>
        </p:nvSpPr>
        <p:spPr>
          <a:xfrm>
            <a:off x="8163148" y="5578479"/>
            <a:ext cx="899752"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3A08A903-C8EF-EA42-B296-9E81B314E9DA}" type="slidenum">
              <a:rPr lang="en-US" smtClean="0"/>
              <a:pPr>
                <a:defRPr/>
              </a:pPr>
              <a:t>‹#›</a:t>
            </a:fld>
            <a:endParaRPr lang="en-US"/>
          </a:p>
        </p:txBody>
      </p:sp>
    </p:spTree>
    <p:extLst>
      <p:ext uri="{BB962C8B-B14F-4D97-AF65-F5344CB8AC3E}">
        <p14:creationId xmlns:p14="http://schemas.microsoft.com/office/powerpoint/2010/main" val="2297436454"/>
      </p:ext>
    </p:extLst>
  </p:cSld>
  <p:clrMap bg1="dk1" tx1="lt1" bg2="dk2" tx2="lt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 id="2147484563" r:id="rId18"/>
    <p:sldLayoutId id="2147484735" r:id="rId19"/>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400" y="365125"/>
            <a:ext cx="82804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400" y="1825625"/>
            <a:ext cx="82804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99316177"/>
      </p:ext>
    </p:extLst>
  </p:cSld>
  <p:clrMap bg1="lt1" tx1="dk1" bg2="lt2" tx2="dk2" accent1="accent1" accent2="accent2" accent3="accent3" accent4="accent4" accent5="accent5" accent6="accent6" hlink="hlink" folHlink="folHlink"/>
  <p:sldLayoutIdLst>
    <p:sldLayoutId id="2147484724" r:id="rId1"/>
    <p:sldLayoutId id="2147484725" r:id="rId2"/>
    <p:sldLayoutId id="2147484726" r:id="rId3"/>
    <p:sldLayoutId id="2147484727" r:id="rId4"/>
    <p:sldLayoutId id="2147484728" r:id="rId5"/>
    <p:sldLayoutId id="2147484729" r:id="rId6"/>
    <p:sldLayoutId id="2147484730" r:id="rId7"/>
    <p:sldLayoutId id="2147484731" r:id="rId8"/>
    <p:sldLayoutId id="2147484732" r:id="rId9"/>
    <p:sldLayoutId id="2147484733" r:id="rId10"/>
    <p:sldLayoutId id="2147484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image" Target="../media/image6.jpeg"/><Relationship Id="rId4" Type="http://schemas.openxmlformats.org/officeDocument/2006/relationships/hyperlink" Target="http://www.ttnews.com/articles/cartoontemplate.aspx?Cartoonid=287"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 Id="rId5" Type="http://schemas.microsoft.com/office/2007/relationships/hdphoto" Target="../media/hdphoto2.wdp"/><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eg"/><Relationship Id="rId1" Type="http://schemas.openxmlformats.org/officeDocument/2006/relationships/slideLayout" Target="../slideLayouts/slideLayout18.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9.xml"/><Relationship Id="rId5" Type="http://schemas.openxmlformats.org/officeDocument/2006/relationships/image" Target="../media/image20.jpe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9.xml"/><Relationship Id="rId4" Type="http://schemas.openxmlformats.org/officeDocument/2006/relationships/image" Target="../media/image28.emf"/></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microsoft.com/office/2007/relationships/hdphoto" Target="../media/hdphoto3.wdp"/><Relationship Id="rId5" Type="http://schemas.openxmlformats.org/officeDocument/2006/relationships/image" Target="../media/image32.pn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3" Type="http://schemas.openxmlformats.org/officeDocument/2006/relationships/hyperlink" Target="https://www.nde-ed.org/GeneralResources/Units/USCustomarySystem.htm" TargetMode="External"/><Relationship Id="rId2" Type="http://schemas.openxmlformats.org/officeDocument/2006/relationships/hyperlink" Target="http://www.regentsprep.org/regents/math/algebra/am2/leseng.htm" TargetMode="External"/><Relationship Id="rId1" Type="http://schemas.openxmlformats.org/officeDocument/2006/relationships/slideLayout" Target="../slideLayouts/slideLayout19.xml"/><Relationship Id="rId4" Type="http://schemas.openxmlformats.org/officeDocument/2006/relationships/hyperlink" Target="Handouts/Measuring/Measuring%20I/unitsofmeasureWorksheet.pdf"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carsdirect.com/car-safety/curb-weight-vs-gross-vehicle-weight" TargetMode="External"/><Relationship Id="rId2" Type="http://schemas.openxmlformats.org/officeDocument/2006/relationships/hyperlink" Target="http://www.visualsc.com/hitch_calc.htm" TargetMode="External"/><Relationship Id="rId1" Type="http://schemas.openxmlformats.org/officeDocument/2006/relationships/slideLayout" Target="../slideLayouts/slideLayout19.xml"/><Relationship Id="rId5" Type="http://schemas.openxmlformats.org/officeDocument/2006/relationships/image" Target="../media/image9.pn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8.png"/><Relationship Id="rId1" Type="http://schemas.openxmlformats.org/officeDocument/2006/relationships/slideLayout" Target="../slideLayouts/slideLayout19.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www.mmucc.us/mmucc-training/lessons/FMCSA/GVWR_files/GVWR05.htm" TargetMode="External"/><Relationship Id="rId1" Type="http://schemas.openxmlformats.org/officeDocument/2006/relationships/slideLayout" Target="../slideLayouts/slideLayout19.xml"/><Relationship Id="rId5" Type="http://schemas.openxmlformats.org/officeDocument/2006/relationships/image" Target="../media/image42.jpeg"/><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hyperlink" Target="http://www.worktruckonline.com/article/story/2007/07/how-to-determine-tire-load-ratings.aspx" TargetMode="External"/><Relationship Id="rId2" Type="http://schemas.openxmlformats.org/officeDocument/2006/relationships/hyperlink" Target="http://trucks.about.com/od/drivingadvice/a/Gross-Vehicle-Weight-Rating-GVWR.htm" TargetMode="External"/><Relationship Id="rId1" Type="http://schemas.openxmlformats.org/officeDocument/2006/relationships/slideLayout" Target="../slideLayouts/slideLayout19.xml"/><Relationship Id="rId6" Type="http://schemas.openxmlformats.org/officeDocument/2006/relationships/hyperlink" Target="http://www.worktruckonline.com/channel/safety-accident-management/article/story/2011/09/calculating-commercial-vehicle-weight-distribution-payload-made-easy.aspx" TargetMode="External"/><Relationship Id="rId5" Type="http://schemas.openxmlformats.org/officeDocument/2006/relationships/image" Target="../media/image20.jpeg"/><Relationship Id="rId4" Type="http://schemas.openxmlformats.org/officeDocument/2006/relationships/image" Target="../media/image43.jpeg"/></Relationships>
</file>

<file path=ppt/slides/_rels/slide2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19.xml"/><Relationship Id="rId4" Type="http://schemas.openxmlformats.org/officeDocument/2006/relationships/hyperlink" Target="http://quizlet.com/45291006/road-weight-terminology-flash-card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hyperlink" Target="http://ops.fhwa.dot.gov/freight/sw/brdgcalc/calc_page.htm" TargetMode="External"/><Relationship Id="rId2" Type="http://schemas.openxmlformats.org/officeDocument/2006/relationships/hyperlink" Target="http://ops.fhwa.dot.gov/Freight/publications/brdg_frm_wghts/index.htm" TargetMode="External"/><Relationship Id="rId1" Type="http://schemas.openxmlformats.org/officeDocument/2006/relationships/slideLayout" Target="../slideLayouts/slideLayout19.xml"/><Relationship Id="rId5" Type="http://schemas.openxmlformats.org/officeDocument/2006/relationships/image" Target="../media/image48.gif"/><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hyperlink" Target="http://www.youtube.com/watch?v=npkqlzJQjcw" TargetMode="External"/><Relationship Id="rId2" Type="http://schemas.openxmlformats.org/officeDocument/2006/relationships/hyperlink" Target="http://www.youtube.com/watch?v=bPTaqqB62dY" TargetMode="Externa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4.pn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9.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62.jpeg"/><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9.xml"/><Relationship Id="rId4" Type="http://schemas.openxmlformats.org/officeDocument/2006/relationships/image" Target="../media/image66.jpeg"/></Relationships>
</file>

<file path=ppt/slides/_rels/slide35.xml.rels><?xml version="1.0" encoding="UTF-8" standalone="yes"?>
<Relationships xmlns="http://schemas.openxmlformats.org/package/2006/relationships"><Relationship Id="rId2" Type="http://schemas.openxmlformats.org/officeDocument/2006/relationships/hyperlink" Target="http://driverlicense.utah.gov/" TargetMode="Externa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9.xml"/><Relationship Id="rId4" Type="http://schemas.openxmlformats.org/officeDocument/2006/relationships/image" Target="../media/image69.jpeg"/></Relationships>
</file>

<file path=ppt/slides/_rels/slide3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19.xml"/><Relationship Id="rId1" Type="http://schemas.openxmlformats.org/officeDocument/2006/relationships/video" Target="https://www.youtube.com/v/bCDdQC-zrPs?hl=en_US&amp;version=3&amp;rel=0" TargetMode="External"/><Relationship Id="rId6" Type="http://schemas.openxmlformats.org/officeDocument/2006/relationships/hyperlink" Target="https://www.youtube.com/watch?v=bCDdQC-zrPs" TargetMode="External"/><Relationship Id="rId5" Type="http://schemas.openxmlformats.org/officeDocument/2006/relationships/image" Target="../media/image72.png"/><Relationship Id="rId4" Type="http://schemas.openxmlformats.org/officeDocument/2006/relationships/image" Target="../media/image74.png"/></Relationships>
</file>

<file path=ppt/slides/_rels/slide4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77.png"/><Relationship Id="rId1" Type="http://schemas.openxmlformats.org/officeDocument/2006/relationships/slideLayout" Target="../slideLayouts/slideLayout19.xml"/><Relationship Id="rId6" Type="http://schemas.openxmlformats.org/officeDocument/2006/relationships/image" Target="../media/image81.jpeg"/><Relationship Id="rId11" Type="http://schemas.openxmlformats.org/officeDocument/2006/relationships/image" Target="../media/image86.png"/><Relationship Id="rId5" Type="http://schemas.openxmlformats.org/officeDocument/2006/relationships/image" Target="../media/image80.png"/><Relationship Id="rId10" Type="http://schemas.openxmlformats.org/officeDocument/2006/relationships/image" Target="../media/image85.png"/><Relationship Id="rId4" Type="http://schemas.openxmlformats.org/officeDocument/2006/relationships/image" Target="../media/image79.png"/><Relationship Id="rId9" Type="http://schemas.openxmlformats.org/officeDocument/2006/relationships/image" Target="../media/image84.jpeg"/></Relationships>
</file>

<file path=ppt/slides/_rels/slide45.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hyperlink" Target="https://www.khanacademy.org/math/geometry-home/geometry-area-perimeter/geometry-unit-squares-area/v/introduction-to-area-and-unit-squares" TargetMode="External"/><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88.png"/><Relationship Id="rId4" Type="http://schemas.openxmlformats.org/officeDocument/2006/relationships/hyperlink" Target="Handouts/Measuring/Measuring%20I"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89.jpe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3" Type="http://schemas.openxmlformats.org/officeDocument/2006/relationships/hyperlink" Target="Handouts/Measuring/Measuring%20I/volume_rect_prismAnswer.pdf" TargetMode="External"/><Relationship Id="rId2" Type="http://schemas.openxmlformats.org/officeDocument/2006/relationships/hyperlink" Target="Handouts/Measuring/Measuring%20I/volume_rect_prism.pdf" TargetMode="External"/><Relationship Id="rId1" Type="http://schemas.openxmlformats.org/officeDocument/2006/relationships/slideLayout" Target="../slideLayouts/slideLayout19.xml"/><Relationship Id="rId5" Type="http://schemas.openxmlformats.org/officeDocument/2006/relationships/hyperlink" Target="Handouts/Measuring/Measuring%20I/volume_rect_prism2Answer.pdf" TargetMode="External"/><Relationship Id="rId4" Type="http://schemas.openxmlformats.org/officeDocument/2006/relationships/hyperlink" Target="Handouts/Measuring/Measuring%20I/volume_rect_prism2.pdf"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18.xml"/><Relationship Id="rId1" Type="http://schemas.openxmlformats.org/officeDocument/2006/relationships/video" Target="https://www.youtube.com/v/E8tuMaDxgJM?version=3&amp;hl=en_US&amp;rel=0" TargetMode="External"/><Relationship Id="rId6" Type="http://schemas.openxmlformats.org/officeDocument/2006/relationships/image" Target="../media/image72.png"/><Relationship Id="rId5" Type="http://schemas.openxmlformats.org/officeDocument/2006/relationships/hyperlink" Target="https://www.youtube.com/watch?v=lL9NyJKLjc8" TargetMode="External"/><Relationship Id="rId4" Type="http://schemas.openxmlformats.org/officeDocument/2006/relationships/image" Target="../media/image7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92.gif"/><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19.xml"/><Relationship Id="rId4" Type="http://schemas.openxmlformats.org/officeDocument/2006/relationships/image" Target="../media/image97.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hyperlink" Target="http://www.onlineconversion.com/forum/forum_1113869717.htm" TargetMode="External"/><Relationship Id="rId1" Type="http://schemas.openxmlformats.org/officeDocument/2006/relationships/slideLayout" Target="../slideLayouts/slideLayout19.xml"/><Relationship Id="rId4" Type="http://schemas.openxmlformats.org/officeDocument/2006/relationships/image" Target="../media/image96.png"/></Relationships>
</file>

<file path=ppt/slides/_rels/slide6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hyperlink" Target="https://www.tafs.com/negotiating-freight-rates/" TargetMode="External"/><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9.xml"/></Relationships>
</file>

<file path=ppt/slides/_rels/slide66.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emf"/><Relationship Id="rId1" Type="http://schemas.openxmlformats.org/officeDocument/2006/relationships/slideLayout" Target="../slideLayouts/slideLayout19.xml"/><Relationship Id="rId5" Type="http://schemas.openxmlformats.org/officeDocument/2006/relationships/image" Target="../media/image104.png"/><Relationship Id="rId4" Type="http://schemas.openxmlformats.org/officeDocument/2006/relationships/image" Target="../media/image103.jpeg"/></Relationships>
</file>

<file path=ppt/slides/_rels/slide67.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19.xml"/></Relationships>
</file>

<file path=ppt/slides/_rels/slide6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9.xml"/></Relationships>
</file>

<file path=ppt/slides/_rels/slide69.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19.xml"/></Relationships>
</file>

<file path=ppt/slides/_rels/slide70.xml.rels><?xml version="1.0" encoding="UTF-8" standalone="yes"?>
<Relationships xmlns="http://schemas.openxmlformats.org/package/2006/relationships"><Relationship Id="rId2" Type="http://schemas.openxmlformats.org/officeDocument/2006/relationships/image" Target="../media/image108.emf"/><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2" Type="http://schemas.openxmlformats.org/officeDocument/2006/relationships/hyperlink" Target="JQuizzes/Measurements_I/index.htm" TargetMode="External"/><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3" Type="http://schemas.openxmlformats.org/officeDocument/2006/relationships/image" Target="../media/image15.jpeg"/><Relationship Id="rId7" Type="http://schemas.microsoft.com/office/2007/relationships/hdphoto" Target="../media/hdphoto5.wdp"/><Relationship Id="rId2" Type="http://schemas.openxmlformats.org/officeDocument/2006/relationships/image" Target="../media/image14.jpeg"/><Relationship Id="rId1" Type="http://schemas.openxmlformats.org/officeDocument/2006/relationships/slideLayout" Target="../slideLayouts/slideLayout19.xml"/><Relationship Id="rId6" Type="http://schemas.openxmlformats.org/officeDocument/2006/relationships/image" Target="../media/image109.png"/><Relationship Id="rId5" Type="http://schemas.microsoft.com/office/2007/relationships/hdphoto" Target="../media/hdphoto2.wdp"/><Relationship Id="rId4" Type="http://schemas.openxmlformats.org/officeDocument/2006/relationships/image" Target="../media/image9.png"/></Relationships>
</file>

<file path=ppt/slides/_rels/slide73.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www.office.microsoft.com/" TargetMode="External"/><Relationship Id="rId2" Type="http://schemas.openxmlformats.org/officeDocument/2006/relationships/hyperlink" Target="http://www.clipart.com/" TargetMode="Externa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hyperlink" Target="http://www.ttnew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9476" y="5407623"/>
            <a:ext cx="8229518" cy="740649"/>
          </a:xfrm>
        </p:spPr>
        <p:txBody>
          <a:bodyPr/>
          <a:lstStyle/>
          <a:p>
            <a:pPr algn="ctr"/>
            <a:r>
              <a:rPr lang="en-US" dirty="0">
                <a:solidFill>
                  <a:schemeClr val="tx1"/>
                </a:solidFill>
              </a:rPr>
              <a:t>Unit 4: Measuring and securing loads, estimating weights, volumes, and handling loads and materials</a:t>
            </a: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5991" y="1684621"/>
            <a:ext cx="5378583" cy="3549864"/>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p:cNvSpPr txBox="1">
            <a:spLocks/>
          </p:cNvSpPr>
          <p:nvPr/>
        </p:nvSpPr>
        <p:spPr>
          <a:xfrm>
            <a:off x="424928" y="142463"/>
            <a:ext cx="8691937" cy="136902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44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sz="4000" dirty="0"/>
              <a:t>Math and TERMINOLOGY for future Truckers</a:t>
            </a:r>
          </a:p>
        </p:txBody>
      </p:sp>
      <p:grpSp>
        <p:nvGrpSpPr>
          <p:cNvPr id="6" name="Group 5"/>
          <p:cNvGrpSpPr/>
          <p:nvPr/>
        </p:nvGrpSpPr>
        <p:grpSpPr>
          <a:xfrm>
            <a:off x="3771197" y="6163083"/>
            <a:ext cx="5454044" cy="393700"/>
            <a:chOff x="3453145" y="6199939"/>
            <a:chExt cx="5454044" cy="393700"/>
          </a:xfrm>
        </p:grpSpPr>
        <p:sp>
          <p:nvSpPr>
            <p:cNvPr id="8" name="TextBox 7"/>
            <p:cNvSpPr txBox="1"/>
            <p:nvPr/>
          </p:nvSpPr>
          <p:spPr>
            <a:xfrm>
              <a:off x="3453145" y="6289067"/>
              <a:ext cx="4336444" cy="215444"/>
            </a:xfrm>
            <a:prstGeom prst="rect">
              <a:avLst/>
            </a:prstGeom>
            <a:noFill/>
          </p:spPr>
          <p:txBody>
            <a:bodyPr wrap="none" rtlCol="0">
              <a:spAutoFit/>
            </a:bodyPr>
            <a:lstStyle/>
            <a:p>
              <a:r>
                <a:rPr lang="en-US" sz="800" dirty="0">
                  <a:solidFill>
                    <a:schemeClr val="tx2"/>
                  </a:solidFill>
                  <a:latin typeface="+mn-lt"/>
                  <a:ea typeface="+mn-ea"/>
                  <a:cs typeface="+mn-cs"/>
                </a:rPr>
                <a:t>Created by Leecy Wise for Utah State University-Eastern Campus, Blanding, UT, 2014</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9589" y="6199939"/>
              <a:ext cx="1117600" cy="393700"/>
            </a:xfrm>
            <a:prstGeom prst="rect">
              <a:avLst/>
            </a:prstGeom>
          </p:spPr>
        </p:pic>
      </p:gr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76716" y="93278"/>
            <a:ext cx="6701600" cy="6117992"/>
          </a:xfrm>
        </p:spPr>
        <p:txBody>
          <a:bodyPr>
            <a:normAutofit/>
          </a:bodyPr>
          <a:lstStyle/>
          <a:p>
            <a:pPr marL="0" indent="0">
              <a:buNone/>
            </a:pPr>
            <a:r>
              <a:rPr lang="en-US" sz="3200" dirty="0"/>
              <a:t>Please use your mouse to click through each slide. That will allow animations and quizzes to play correctly. </a:t>
            </a:r>
          </a:p>
          <a:p>
            <a:pPr marL="0" indent="0">
              <a:buNone/>
            </a:pPr>
            <a:endParaRPr lang="en-US" sz="1600" dirty="0"/>
          </a:p>
          <a:p>
            <a:pPr marL="0" indent="0">
              <a:buNone/>
            </a:pPr>
            <a:r>
              <a:rPr lang="en-US" sz="3200" dirty="0"/>
              <a:t>Use the back arrow key on your keyboard or the back arrow icon at the bottom left part of each slide to move to previous slides.  </a:t>
            </a:r>
          </a:p>
        </p:txBody>
      </p:sp>
      <p:pic>
        <p:nvPicPr>
          <p:cNvPr id="1026" name="Picture 2" descr="http://downloads.clipart.com/19849903.png?t=1407690957&amp;h=50f9cf85599445aef3bd70511740de95&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0990" y="437660"/>
            <a:ext cx="1790058" cy="1138477"/>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6463212" y="2785940"/>
            <a:ext cx="3137988" cy="1898483"/>
            <a:chOff x="6463212" y="2785940"/>
            <a:chExt cx="3137988" cy="1898483"/>
          </a:xfrm>
        </p:grpSpPr>
        <p:pic>
          <p:nvPicPr>
            <p:cNvPr id="1028" name="Picture 4" descr="http://images.clipart.com/thb/thb3/stock_01F/office_2/719522.thb.jpg?c08a7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212" y="2785940"/>
              <a:ext cx="3137988" cy="1898483"/>
            </a:xfrm>
            <a:prstGeom prst="rect">
              <a:avLst/>
            </a:prstGeom>
            <a:noFill/>
            <a:extLst>
              <a:ext uri="{909E8E84-426E-40DD-AFC4-6F175D3DCCD1}">
                <a14:hiddenFill xmlns:a14="http://schemas.microsoft.com/office/drawing/2010/main">
                  <a:solidFill>
                    <a:srgbClr val="FFFFFF"/>
                  </a:solidFill>
                </a14:hiddenFill>
              </a:ext>
            </a:extLst>
          </p:spPr>
        </p:pic>
        <p:sp>
          <p:nvSpPr>
            <p:cNvPr id="7" name="Right Arrow 6"/>
            <p:cNvSpPr/>
            <p:nvPr/>
          </p:nvSpPr>
          <p:spPr>
            <a:xfrm rot="15357972">
              <a:off x="8329187" y="4064258"/>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ight Arrow 7"/>
          <p:cNvSpPr/>
          <p:nvPr/>
        </p:nvSpPr>
        <p:spPr>
          <a:xfrm rot="5400000">
            <a:off x="-54163" y="6289476"/>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76716" y="5795771"/>
            <a:ext cx="1720526" cy="830997"/>
          </a:xfrm>
          <a:prstGeom prst="rect">
            <a:avLst/>
          </a:prstGeom>
          <a:noFill/>
        </p:spPr>
        <p:txBody>
          <a:bodyPr wrap="square" rtlCol="0">
            <a:spAutoFit/>
          </a:bodyPr>
          <a:lstStyle/>
          <a:p>
            <a:r>
              <a:rPr lang="en-US" sz="1600" dirty="0">
                <a:solidFill>
                  <a:schemeClr val="tx2"/>
                </a:solidFill>
                <a:latin typeface="+mn-lt"/>
                <a:ea typeface="+mn-ea"/>
                <a:cs typeface="+mn-cs"/>
              </a:rPr>
              <a:t>Move your cursor  here to use back arrow</a:t>
            </a:r>
          </a:p>
        </p:txBody>
      </p:sp>
    </p:spTree>
    <p:extLst>
      <p:ext uri="{BB962C8B-B14F-4D97-AF65-F5344CB8AC3E}">
        <p14:creationId xmlns:p14="http://schemas.microsoft.com/office/powerpoint/2010/main" val="1494955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Road humor</a:t>
            </a:r>
          </a:p>
        </p:txBody>
      </p:sp>
      <p:sp>
        <p:nvSpPr>
          <p:cNvPr id="5" name="Content Placeholder 4"/>
          <p:cNvSpPr>
            <a:spLocks noGrp="1"/>
          </p:cNvSpPr>
          <p:nvPr>
            <p:ph idx="1"/>
          </p:nvPr>
        </p:nvSpPr>
        <p:spPr>
          <a:xfrm>
            <a:off x="905859" y="1388323"/>
            <a:ext cx="7789482" cy="3915611"/>
          </a:xfrm>
        </p:spPr>
        <p:txBody>
          <a:bodyPr>
            <a:normAutofit/>
          </a:bodyPr>
          <a:lstStyle/>
          <a:p>
            <a:pPr marL="0" indent="0" algn="ctr">
              <a:buNone/>
            </a:pPr>
            <a:r>
              <a:rPr lang="en-US" dirty="0"/>
              <a:t>When you are laughing, you are learning, so laugh, laugh, laugh!</a:t>
            </a:r>
          </a:p>
          <a:p>
            <a:pPr marL="0" indent="0">
              <a:buNone/>
            </a:pPr>
            <a:endParaRPr lang="en-US" dirty="0">
              <a:solidFill>
                <a:srgbClr val="FFFF00"/>
              </a:solidFill>
            </a:endParaRPr>
          </a:p>
          <a:p>
            <a:endParaRPr lang="en-US" dirty="0"/>
          </a:p>
        </p:txBody>
      </p:sp>
      <p:pic>
        <p:nvPicPr>
          <p:cNvPr id="2050" name="Picture 2" descr="http://images.clipart.com/thw/thw11/CL/5344_2005010018/000803_1075_74/22438515.thb.jpg?000803_1075_7495_v__v"/>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3408" t="16736" r="13640" b="13320"/>
          <a:stretch/>
        </p:blipFill>
        <p:spPr bwMode="auto">
          <a:xfrm>
            <a:off x="6297930" y="467786"/>
            <a:ext cx="525780" cy="555747"/>
          </a:xfrm>
          <a:prstGeom prst="ellipse">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496924" y="6219112"/>
            <a:ext cx="4607352" cy="400110"/>
          </a:xfrm>
          <a:prstGeom prst="rect">
            <a:avLst/>
          </a:prstGeom>
          <a:noFill/>
        </p:spPr>
        <p:txBody>
          <a:bodyPr wrap="none" rtlCol="0">
            <a:spAutoFit/>
          </a:bodyPr>
          <a:lstStyle/>
          <a:p>
            <a:pPr algn="ctr"/>
            <a:r>
              <a:rPr lang="en-US" sz="1000" dirty="0">
                <a:solidFill>
                  <a:schemeClr val="tx2"/>
                </a:solidFill>
                <a:latin typeface="+mn-lt"/>
                <a:ea typeface="+mn-ea"/>
                <a:cs typeface="+mn-cs"/>
              </a:rPr>
              <a:t>Transport Topics: </a:t>
            </a:r>
            <a:r>
              <a:rPr lang="en-US" sz="1000" dirty="0"/>
              <a:t>The Newspaper of Trucking and Freight Transportation</a:t>
            </a:r>
            <a:endParaRPr lang="en-US" sz="1000" dirty="0">
              <a:solidFill>
                <a:schemeClr val="tx2"/>
              </a:solidFill>
              <a:latin typeface="+mn-lt"/>
              <a:ea typeface="+mn-ea"/>
              <a:cs typeface="+mn-cs"/>
            </a:endParaRPr>
          </a:p>
          <a:p>
            <a:pPr algn="ctr"/>
            <a:r>
              <a:rPr lang="en-US" sz="1000" dirty="0">
                <a:solidFill>
                  <a:schemeClr val="tx2"/>
                </a:solidFill>
                <a:latin typeface="+mn-lt"/>
                <a:ea typeface="+mn-ea"/>
                <a:cs typeface="+mn-cs"/>
                <a:hlinkClick r:id="rId4"/>
              </a:rPr>
              <a:t>http://www.ttnews.com/articles/cartoontemplate.aspx?Cartoonid=287</a:t>
            </a:r>
            <a:r>
              <a:rPr lang="en-US" sz="1000" dirty="0">
                <a:solidFill>
                  <a:schemeClr val="tx2"/>
                </a:solidFill>
                <a:latin typeface="+mn-lt"/>
                <a:ea typeface="+mn-ea"/>
                <a:cs typeface="+mn-cs"/>
              </a:rPr>
              <a:t> </a:t>
            </a:r>
          </a:p>
        </p:txBody>
      </p:sp>
      <p:pic>
        <p:nvPicPr>
          <p:cNvPr id="3" name="Picture 2" descr="http://www.ttnews.com/images/cartoonimg/cartoon-14-060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4032" y="2159000"/>
            <a:ext cx="4453136" cy="3827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828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Why do truckers need math?</a:t>
            </a:r>
          </a:p>
        </p:txBody>
      </p:sp>
      <p:sp>
        <p:nvSpPr>
          <p:cNvPr id="5" name="Content Placeholder 4"/>
          <p:cNvSpPr>
            <a:spLocks noGrp="1"/>
          </p:cNvSpPr>
          <p:nvPr>
            <p:ph idx="1"/>
          </p:nvPr>
        </p:nvSpPr>
        <p:spPr>
          <a:xfrm>
            <a:off x="508698" y="1240652"/>
            <a:ext cx="8501738" cy="4273193"/>
          </a:xfrm>
        </p:spPr>
        <p:txBody>
          <a:bodyPr/>
          <a:lstStyle/>
          <a:p>
            <a:pPr marL="0" indent="0">
              <a:buNone/>
            </a:pPr>
            <a:r>
              <a:rPr lang="en-US" dirty="0">
                <a:solidFill>
                  <a:schemeClr val="tx1"/>
                </a:solidFill>
              </a:rPr>
              <a:t>If you drive your own car or pick-up, you might want to use math in different ways. You might want to know what kind of mileage you are getting, or the number of miles you need to travel, or the amount of time it will take to get from one place to another, or how safe you are on the road. You might even want to keep track of your expenses and create a budget for maintaining your vehicle.</a:t>
            </a:r>
          </a:p>
        </p:txBody>
      </p:sp>
      <p:pic>
        <p:nvPicPr>
          <p:cNvPr id="8" name="Picture 7" descr="http://downloads.clipart.com/21911425.png?t=1399311916&amp;h=c0445285c094a3bf00dc32db3fb06672&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47769" flipH="1">
            <a:off x="1713590" y="5150915"/>
            <a:ext cx="3170646" cy="10193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downloads.clipart.com/20091701.png?t=1401459393&amp;h=48802c7fefeb1e045deb8603f8aea1b1&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04270" flipH="1">
            <a:off x="585334" y="3458237"/>
            <a:ext cx="3093720" cy="144646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auling vehicles,industry,semi trucks,transportation"/>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5766" y="3255263"/>
            <a:ext cx="3126297" cy="3126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6171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ages.clipart.com/thb/thb9/PHDC/20080701/PBJ/2/71992798.thb.jpg?10017370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8" y="2990425"/>
            <a:ext cx="2566895" cy="17014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2963033" y="171441"/>
            <a:ext cx="6191523" cy="4720598"/>
          </a:xfrm>
        </p:spPr>
        <p:txBody>
          <a:bodyPr>
            <a:normAutofit lnSpcReduction="10000"/>
          </a:bodyPr>
          <a:lstStyle/>
          <a:p>
            <a:pPr marL="0" indent="0">
              <a:buNone/>
            </a:pPr>
            <a:r>
              <a:rPr lang="en-US" dirty="0"/>
              <a:t>A commercial trucker does not have those options. A commercial trucker </a:t>
            </a:r>
            <a:r>
              <a:rPr lang="en-US" b="1" dirty="0"/>
              <a:t>must</a:t>
            </a:r>
            <a:r>
              <a:rPr lang="en-US" dirty="0"/>
              <a:t> use math for those reasons and many others. </a:t>
            </a:r>
          </a:p>
          <a:p>
            <a:pPr marL="0" indent="0">
              <a:buNone/>
            </a:pPr>
            <a:r>
              <a:rPr lang="en-US" dirty="0"/>
              <a:t>Truckers must be able to handle financial transactions, complete log reports, measure loads, determine road characteristics, convert measurements, apply formulas, and much, much more. They must also be able to solve problems both on the job and on exams. Truckers who have their own rigs will also have to use math to bid on loads to make sure that they are getting paid reasonably for their work!</a:t>
            </a:r>
          </a:p>
          <a:p>
            <a:pPr marL="0" indent="0">
              <a:buNone/>
            </a:pPr>
            <a:r>
              <a:rPr lang="en-US" dirty="0"/>
              <a:t>To commercial truckers, math is a critical skill. It can be just as important sometimes as being able to drive in challenging weather. </a:t>
            </a:r>
          </a:p>
        </p:txBody>
      </p:sp>
      <p:pic>
        <p:nvPicPr>
          <p:cNvPr id="4104" name="Picture 8" descr="http://images.clipart.com/thw/thw11/CL/5344_2005010018/000803_1090_88/21474587.thb.jpg?000803_1090_8844_v__v"/>
          <p:cNvPicPr>
            <a:picLocks noChangeAspect="1" noChangeArrowheads="1"/>
          </p:cNvPicPr>
          <p:nvPr/>
        </p:nvPicPr>
        <p:blipFill rotWithShape="1">
          <a:blip r:embed="rId3">
            <a:extLst>
              <a:ext uri="{28A0092B-C50C-407E-A947-70E740481C1C}">
                <a14:useLocalDpi xmlns:a14="http://schemas.microsoft.com/office/drawing/2010/main" val="0"/>
              </a:ext>
            </a:extLst>
          </a:blip>
          <a:srcRect l="7543" t="8586" r="6057" b="11414"/>
          <a:stretch/>
        </p:blipFill>
        <p:spPr bwMode="auto">
          <a:xfrm>
            <a:off x="207028" y="564902"/>
            <a:ext cx="2460485"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File:WeighBridge55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8405" y="4831431"/>
            <a:ext cx="2473504"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images.clipart.com/thb/thb9/PHDC/20080812/PBJ/7/80837684.thb.jpg?1001741217"/>
          <p:cNvPicPr>
            <a:picLocks noChangeAspect="1" noChangeArrowheads="1"/>
          </p:cNvPicPr>
          <p:nvPr/>
        </p:nvPicPr>
        <p:blipFill rotWithShape="1">
          <a:blip r:embed="rId5">
            <a:extLst>
              <a:ext uri="{28A0092B-C50C-407E-A947-70E740481C1C}">
                <a14:useLocalDpi xmlns:a14="http://schemas.microsoft.com/office/drawing/2010/main" val="0"/>
              </a:ext>
            </a:extLst>
          </a:blip>
          <a:srcRect t="1" r="12963" b="1059"/>
          <a:stretch/>
        </p:blipFill>
        <p:spPr bwMode="auto">
          <a:xfrm>
            <a:off x="6441104" y="4763453"/>
            <a:ext cx="2400301" cy="1808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90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963033" y="539225"/>
            <a:ext cx="6191523" cy="3113917"/>
          </a:xfrm>
        </p:spPr>
        <p:txBody>
          <a:bodyPr>
            <a:normAutofit lnSpcReduction="10000"/>
          </a:bodyPr>
          <a:lstStyle/>
          <a:p>
            <a:pPr marL="0" indent="0">
              <a:buNone/>
            </a:pPr>
            <a:r>
              <a:rPr lang="en-US" dirty="0"/>
              <a:t>Heavy equipment operators also need to know the math that relates to their environments. </a:t>
            </a:r>
          </a:p>
          <a:p>
            <a:pPr marL="0" indent="0">
              <a:buNone/>
            </a:pPr>
            <a:r>
              <a:rPr lang="en-US" dirty="0"/>
              <a:t>Other units in this series, Angles and Gradients, work with measuring angles related to pitch or inclination. Knowing how to measure the degree of pitch on the road or on heavy equipment can avoid tragic accidents from happening on work sites. Be sure to cover that unit so that you can be sure that you and others are safe in a dangerous environment.</a:t>
            </a:r>
          </a:p>
        </p:txBody>
      </p:sp>
      <p:pic>
        <p:nvPicPr>
          <p:cNvPr id="4106" name="Picture 10" descr="File:WeighBridge5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9656" y="4659972"/>
            <a:ext cx="2473504" cy="1855128"/>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ttp://images.clipart.com/thb/thb14/PH/000802_c061/34708306.thb.jpg?000802_c063_0057_clh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47" y="539225"/>
            <a:ext cx="1692945" cy="2532182"/>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ttp://images.clipart.com/thb/thb9/PH/10016/63551099.thb.jpg?100165367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05684">
            <a:off x="6850155" y="4070789"/>
            <a:ext cx="2347431" cy="1562719"/>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http://images.clipart.com/thb/thb9/PHDC/20080915/PBJ/1/82420416.thb.jpg?10017426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041105">
            <a:off x="546676" y="4101485"/>
            <a:ext cx="2416355" cy="1601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9447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14322" y="386661"/>
            <a:ext cx="8759339" cy="5927462"/>
          </a:xfrm>
        </p:spPr>
        <p:txBody>
          <a:bodyPr>
            <a:normAutofit/>
          </a:bodyPr>
          <a:lstStyle/>
          <a:p>
            <a:pPr marL="0" indent="0" algn="ctr">
              <a:buNone/>
            </a:pPr>
            <a:r>
              <a:rPr lang="en-US" sz="2400" dirty="0"/>
              <a:t>This unit will work with you to develop the following skills:</a:t>
            </a:r>
          </a:p>
          <a:p>
            <a:pPr marL="0" indent="0">
              <a:buNone/>
            </a:pPr>
            <a:endParaRPr lang="en-US" sz="2400" dirty="0"/>
          </a:p>
          <a:p>
            <a:pPr marL="0" indent="0">
              <a:buNone/>
            </a:pPr>
            <a:endParaRPr lang="en-US" sz="2400" dirty="0"/>
          </a:p>
          <a:p>
            <a:pPr marL="457200" indent="-457200">
              <a:buFont typeface="+mj-lt"/>
              <a:buAutoNum type="alphaUcPeriod"/>
            </a:pPr>
            <a:r>
              <a:rPr lang="en-US" sz="2400" dirty="0"/>
              <a:t>Determining or estimating the legal amount of weight and volume to be transported (materials, tons, yards, and related metric conversions), and determining axle weight limit</a:t>
            </a:r>
          </a:p>
          <a:p>
            <a:pPr marL="457200" indent="-457200">
              <a:buFont typeface="+mj-lt"/>
              <a:buAutoNum type="alphaUcPeriod"/>
            </a:pPr>
            <a:r>
              <a:rPr lang="en-US" sz="2400" dirty="0"/>
              <a:t>Loading, securing and inspecting cargo </a:t>
            </a:r>
          </a:p>
          <a:p>
            <a:pPr marL="457200" indent="-457200">
              <a:buFont typeface="+mj-lt"/>
              <a:buAutoNum type="alphaUcPeriod"/>
            </a:pPr>
            <a:r>
              <a:rPr lang="en-US" sz="2400" dirty="0"/>
              <a:t>Measuring Volume </a:t>
            </a:r>
          </a:p>
          <a:p>
            <a:pPr marL="457200" indent="-457200">
              <a:buFont typeface="+mj-lt"/>
              <a:buAutoNum type="alphaUcPeriod"/>
            </a:pPr>
            <a:r>
              <a:rPr lang="en-US" sz="2400" dirty="0"/>
              <a:t>Estimating material quantities to be transported</a:t>
            </a:r>
          </a:p>
          <a:p>
            <a:pPr marL="457200" indent="-457200">
              <a:buFont typeface="+mj-lt"/>
              <a:buAutoNum type="alphaUcPeriod"/>
            </a:pPr>
            <a:r>
              <a:rPr lang="en-US" sz="2400" dirty="0"/>
              <a:t>Correctly bidding on loads to transport</a:t>
            </a:r>
          </a:p>
          <a:p>
            <a:pPr marL="457200" indent="-457200">
              <a:buFont typeface="+mj-lt"/>
              <a:buAutoNum type="alphaUcPeriod"/>
            </a:pPr>
            <a:r>
              <a:rPr lang="en-US" sz="2400" dirty="0"/>
              <a:t>Transporting Hazardous Materials (HAZMAT)</a:t>
            </a:r>
          </a:p>
        </p:txBody>
      </p:sp>
      <p:pic>
        <p:nvPicPr>
          <p:cNvPr id="17410" name="Picture 2" descr="http://www.truckingtruth.com/photos/pics/7018/1396673413.5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6019">
            <a:off x="7671330" y="5391792"/>
            <a:ext cx="1284465" cy="96335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2429398" y="-162838"/>
            <a:ext cx="4529186" cy="2420603"/>
            <a:chOff x="4530425" y="2731495"/>
            <a:chExt cx="4529186" cy="2420603"/>
          </a:xfrm>
        </p:grpSpPr>
        <p:pic>
          <p:nvPicPr>
            <p:cNvPr id="17412" name="Picture 4" descr="http://downloads.clipart.com/20508326.png?t=1403191841&amp;h=effc0560ec17112a436237d30324950e&amp;u=leecy"/>
            <p:cNvPicPr>
              <a:picLocks noChangeAspect="1" noChangeArrowheads="1"/>
            </p:cNvPicPr>
            <p:nvPr/>
          </p:nvPicPr>
          <p:blipFill rotWithShape="1">
            <a:blip r:embed="rId3">
              <a:extLst>
                <a:ext uri="{28A0092B-C50C-407E-A947-70E740481C1C}">
                  <a14:useLocalDpi xmlns:a14="http://schemas.microsoft.com/office/drawing/2010/main" val="0"/>
                </a:ext>
              </a:extLst>
            </a:blip>
            <a:srcRect t="34919"/>
            <a:stretch/>
          </p:blipFill>
          <p:spPr bwMode="auto">
            <a:xfrm>
              <a:off x="4530425" y="3766322"/>
              <a:ext cx="2157758" cy="1014683"/>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industry,logging,logging trucks,long haulers,semi trucks,semis,semitrailers,semi-trailers,tractor-trailers,transportation,trucks,vehic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9008" y="2731495"/>
              <a:ext cx="2420603" cy="2420603"/>
            </a:xfrm>
            <a:prstGeom prst="rect">
              <a:avLst/>
            </a:prstGeom>
            <a:noFill/>
            <a:extLst>
              <a:ext uri="{909E8E84-426E-40DD-AFC4-6F175D3DCCD1}">
                <a14:hiddenFill xmlns:a14="http://schemas.microsoft.com/office/drawing/2010/main">
                  <a:solidFill>
                    <a:srgbClr val="FFFFFF"/>
                  </a:solidFill>
                </a14:hiddenFill>
              </a:ext>
            </a:extLst>
          </p:spPr>
        </p:pic>
      </p:grpSp>
      <p:pic>
        <p:nvPicPr>
          <p:cNvPr id="17420" name="Picture 12" descr="http://images.clipart.com/thb/thb9/PH/5344_2004120013/000909_0492_00/19011293.thb.jpg?000909_0492_0063_n_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532585">
            <a:off x="7641775" y="3493573"/>
            <a:ext cx="1141667" cy="756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218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6572" y="1854730"/>
            <a:ext cx="8611856" cy="3702009"/>
          </a:xfrm>
        </p:spPr>
        <p:txBody>
          <a:bodyPr>
            <a:normAutofit/>
          </a:bodyPr>
          <a:lstStyle/>
          <a:p>
            <a:pPr marL="0" indent="0" algn="ctr">
              <a:buNone/>
            </a:pPr>
            <a:r>
              <a:rPr lang="en-US" sz="3200" dirty="0">
                <a:solidFill>
                  <a:srgbClr val="FFC000"/>
                </a:solidFill>
              </a:rPr>
              <a:t>A. MEASURING WEIGHT</a:t>
            </a:r>
          </a:p>
        </p:txBody>
      </p:sp>
      <p:grpSp>
        <p:nvGrpSpPr>
          <p:cNvPr id="3" name="Group 2"/>
          <p:cNvGrpSpPr/>
          <p:nvPr/>
        </p:nvGrpSpPr>
        <p:grpSpPr>
          <a:xfrm>
            <a:off x="2375707" y="2380295"/>
            <a:ext cx="4529186" cy="2420603"/>
            <a:chOff x="4530425" y="2731495"/>
            <a:chExt cx="4529186" cy="2420603"/>
          </a:xfrm>
        </p:grpSpPr>
        <p:pic>
          <p:nvPicPr>
            <p:cNvPr id="4" name="Picture 4" descr="http://downloads.clipart.com/20508326.png?t=1403191841&amp;h=effc0560ec17112a436237d30324950e&amp;u=leecy"/>
            <p:cNvPicPr>
              <a:picLocks noChangeAspect="1" noChangeArrowheads="1"/>
            </p:cNvPicPr>
            <p:nvPr/>
          </p:nvPicPr>
          <p:blipFill rotWithShape="1">
            <a:blip r:embed="rId2">
              <a:extLst>
                <a:ext uri="{28A0092B-C50C-407E-A947-70E740481C1C}">
                  <a14:useLocalDpi xmlns:a14="http://schemas.microsoft.com/office/drawing/2010/main" val="0"/>
                </a:ext>
              </a:extLst>
            </a:blip>
            <a:srcRect t="34919"/>
            <a:stretch/>
          </p:blipFill>
          <p:spPr bwMode="auto">
            <a:xfrm>
              <a:off x="4530425" y="3766322"/>
              <a:ext cx="2157758" cy="101468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industry,logging,logging trucks,long haulers,semi trucks,semis,semitrailers,semi-trailers,tractor-trailers,transportation,trucks,vehic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008" y="2731495"/>
              <a:ext cx="2420603" cy="24206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48390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21858" y="468127"/>
            <a:ext cx="7959993" cy="6074146"/>
          </a:xfrm>
        </p:spPr>
        <p:txBody>
          <a:bodyPr>
            <a:normAutofit/>
          </a:bodyPr>
          <a:lstStyle/>
          <a:p>
            <a:pPr marL="0" indent="0">
              <a:buNone/>
            </a:pPr>
            <a:r>
              <a:rPr lang="en-US" sz="2400" dirty="0"/>
              <a:t>If you want to know how much you weigh, you simply step on a scale and get your answer in pounds (</a:t>
            </a:r>
            <a:r>
              <a:rPr lang="en-US" sz="2400" dirty="0" err="1"/>
              <a:t>lbs</a:t>
            </a:r>
            <a:r>
              <a:rPr lang="en-US" sz="2400" dirty="0"/>
              <a:t>) and ounces (</a:t>
            </a:r>
            <a:r>
              <a:rPr lang="en-US" sz="2400" dirty="0" err="1"/>
              <a:t>oz</a:t>
            </a:r>
            <a:r>
              <a:rPr lang="en-US" sz="2400" dirty="0"/>
              <a:t>).</a:t>
            </a:r>
          </a:p>
          <a:p>
            <a:pPr marL="0" indent="0">
              <a:buNone/>
            </a:pPr>
            <a:r>
              <a:rPr lang="en-US" sz="2400" dirty="0"/>
              <a:t>You do the same to find out how tall you are. Your results will be shown in feet (</a:t>
            </a:r>
            <a:r>
              <a:rPr lang="en-US" sz="2400" dirty="0" err="1"/>
              <a:t>ft</a:t>
            </a:r>
            <a:r>
              <a:rPr lang="en-US" sz="2400" dirty="0"/>
              <a:t>) and inches (in).</a:t>
            </a:r>
          </a:p>
          <a:p>
            <a:pPr marL="0" indent="0">
              <a:buNone/>
            </a:pPr>
            <a:r>
              <a:rPr lang="en-US" sz="2400" dirty="0"/>
              <a:t>When you work with cargo, or very large amounts of weight or volumes of materials, you will get weight results in tons and volume results in yards.</a:t>
            </a:r>
          </a:p>
          <a:p>
            <a:pPr marL="0" indent="0">
              <a:buNone/>
            </a:pPr>
            <a:endParaRPr lang="en-US" sz="2400" dirty="0"/>
          </a:p>
        </p:txBody>
      </p:sp>
      <p:pic>
        <p:nvPicPr>
          <p:cNvPr id="19458" name="Picture 2" descr="http://downloads.clipart.com/22381278.png?t=1403193006&amp;h=cf5031022fe51cfdd4b5d520d5a25d6e&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3645" y="468127"/>
            <a:ext cx="1056412" cy="1268480"/>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1 ton,burdens,business strengths,businesses,businesswomen,metaphors,persons,text,wo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055" y="4552799"/>
            <a:ext cx="1612870" cy="1612870"/>
          </a:xfrm>
          <a:prstGeom prst="trapezoid">
            <a:avLst/>
          </a:prstGeom>
          <a:noFill/>
          <a:extLst>
            <a:ext uri="{909E8E84-426E-40DD-AFC4-6F175D3DCCD1}">
              <a14:hiddenFill xmlns:a14="http://schemas.microsoft.com/office/drawing/2010/main">
                <a:solidFill>
                  <a:srgbClr val="FFFFFF"/>
                </a:solidFill>
              </a14:hiddenFill>
            </a:ext>
          </a:extLst>
        </p:spPr>
      </p:pic>
      <p:pic>
        <p:nvPicPr>
          <p:cNvPr id="19462" name="Picture 6" descr="households,industries,industry,measuring tapes,tape measures"/>
          <p:cNvPicPr>
            <a:picLocks noChangeAspect="1" noChangeArrowheads="1"/>
          </p:cNvPicPr>
          <p:nvPr/>
        </p:nvPicPr>
        <p:blipFill rotWithShape="1">
          <a:blip r:embed="rId4">
            <a:extLst>
              <a:ext uri="{28A0092B-C50C-407E-A947-70E740481C1C}">
                <a14:useLocalDpi xmlns:a14="http://schemas.microsoft.com/office/drawing/2010/main" val="0"/>
              </a:ext>
            </a:extLst>
          </a:blip>
          <a:srcRect l="17951" r="18331"/>
          <a:stretch/>
        </p:blipFill>
        <p:spPr bwMode="auto">
          <a:xfrm>
            <a:off x="5673238" y="4461359"/>
            <a:ext cx="1158635" cy="1818360"/>
          </a:xfrm>
          <a:prstGeom prst="can">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975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21246" y="669727"/>
            <a:ext cx="8482508" cy="5260809"/>
          </a:xfrm>
        </p:spPr>
        <p:txBody>
          <a:bodyPr>
            <a:normAutofit/>
          </a:bodyPr>
          <a:lstStyle/>
          <a:p>
            <a:pPr marL="0" indent="0">
              <a:buNone/>
            </a:pPr>
            <a:r>
              <a:rPr lang="en-US" dirty="0"/>
              <a:t>The weight of different materials varies considerably, so you will need to know how much the specific material weighs.</a:t>
            </a:r>
          </a:p>
          <a:p>
            <a:pPr marL="0" indent="0">
              <a:buNone/>
            </a:pPr>
            <a:r>
              <a:rPr lang="en-US" dirty="0"/>
              <a:t>It is also important to know how much material you are carrying. That is why you need to know both how to measure the space occupied by materials (volume) and also know the weight of the material being transported. </a:t>
            </a:r>
          </a:p>
          <a:p>
            <a:pPr marL="0" indent="0">
              <a:buNone/>
            </a:pPr>
            <a:r>
              <a:rPr lang="en-US" dirty="0"/>
              <a:t>A box of nails weighs far more than the same box filled with matches or feathers. Weight and volume go hand in hand when you determine how much your truck can safely transport.</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32772" name="Picture 4" descr="http://images.clipart.com/thb/thb8/PH/px5323_20030804_07/px5323_20030804_07_05/9917633.thb.jpg?5323_030804_654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219" y="4238024"/>
            <a:ext cx="3333750" cy="2219326"/>
          </a:xfrm>
          <a:prstGeom prst="rect">
            <a:avLst/>
          </a:prstGeom>
          <a:noFill/>
          <a:extLst>
            <a:ext uri="{909E8E84-426E-40DD-AFC4-6F175D3DCCD1}">
              <a14:hiddenFill xmlns:a14="http://schemas.microsoft.com/office/drawing/2010/main">
                <a:solidFill>
                  <a:srgbClr val="FFFFFF"/>
                </a:solidFill>
              </a14:hiddenFill>
            </a:ext>
          </a:extLst>
        </p:spPr>
      </p:pic>
      <p:pic>
        <p:nvPicPr>
          <p:cNvPr id="32774" name="Picture 6" descr="http://images.clipart.com/thb/thb9/PH/5344_2004120013/010328_0751_00/19043474.thb.jpg?010328_0751_0009_l__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7072" y="4238024"/>
            <a:ext cx="3333750" cy="2219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227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Commercial drivers must become very familiar with how to measure large amounts of weight. They must know the laws that govern the amount of weight transported by a rig, and they must know the terms that are used to express those laws.</a:t>
            </a:r>
          </a:p>
          <a:p>
            <a:pPr marL="0" indent="0">
              <a:buNone/>
            </a:pPr>
            <a:endParaRPr lang="en-US" dirty="0"/>
          </a:p>
        </p:txBody>
      </p:sp>
      <p:pic>
        <p:nvPicPr>
          <p:cNvPr id="2052" name="Picture 4" descr="http://images.clipart.com/thb/thb9/PHDC/20080701/PBJ/0/71991650.thb.jpg?10017369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164" y="3048001"/>
            <a:ext cx="2801952" cy="185729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images.clipart.com/thb/thb9/PHDC/20080915/PBJ/9/82421228.thb.jpg?100174269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672" y="2684586"/>
            <a:ext cx="1766815" cy="266545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srcRect l="5665" t="1930" r="2594"/>
          <a:stretch/>
        </p:blipFill>
        <p:spPr>
          <a:xfrm>
            <a:off x="1006692" y="2770109"/>
            <a:ext cx="1835069" cy="29279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16592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1630" y="930538"/>
            <a:ext cx="8961553" cy="5927462"/>
          </a:xfrm>
        </p:spPr>
        <p:txBody>
          <a:bodyPr/>
          <a:lstStyle/>
          <a:p>
            <a:pPr marL="0" indent="0">
              <a:buNone/>
            </a:pPr>
            <a:r>
              <a:rPr lang="en-US" dirty="0"/>
              <a:t>In the United States, weights in heavy equipment and transportation industries are measured in tons.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When you weigh yourself in the US, you will get results in pounds (</a:t>
            </a:r>
            <a:r>
              <a:rPr lang="en-US" dirty="0" err="1"/>
              <a:t>lbs</a:t>
            </a:r>
            <a:r>
              <a:rPr lang="en-US" dirty="0"/>
              <a:t>) and ounces (</a:t>
            </a:r>
            <a:r>
              <a:rPr lang="en-US" dirty="0" err="1"/>
              <a:t>oz</a:t>
            </a:r>
            <a:r>
              <a:rPr lang="en-US" dirty="0"/>
              <a:t>). In other countries, weight is measured in kilograms.</a:t>
            </a:r>
          </a:p>
          <a:p>
            <a:pPr marL="0" indent="0">
              <a:buNone/>
            </a:pPr>
            <a:r>
              <a:rPr lang="en-US" dirty="0"/>
              <a:t>In this unit, we will measure weights in the American English System.</a:t>
            </a:r>
          </a:p>
        </p:txBody>
      </p:sp>
      <p:pic>
        <p:nvPicPr>
          <p:cNvPr id="3074" name="Picture 2" descr="http://images.clipart.com/thb/thb14/PH/Corel.4341/34890711.thb.jpg?000802_c363_0033_clh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114790">
            <a:off x="3437592" y="1735948"/>
            <a:ext cx="1173863" cy="17557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images.clipart.com/thb/thb14/PH/Corel.4341/34892493.thb.jpg?000802_c363_0034_clh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89658">
            <a:off x="5287783" y="1747534"/>
            <a:ext cx="1032955" cy="1545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587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633577"/>
            <a:ext cx="8501738" cy="5927462"/>
          </a:xfrm>
        </p:spPr>
        <p:txBody>
          <a:bodyPr/>
          <a:lstStyle/>
          <a:p>
            <a:pPr marL="0" indent="0">
              <a:buNone/>
            </a:pPr>
            <a:r>
              <a:rPr lang="en-US" dirty="0"/>
              <a:t>There are two measurements used for tons: short ton and long ton. </a:t>
            </a:r>
          </a:p>
          <a:p>
            <a:pPr marL="0" indent="0">
              <a:buNone/>
            </a:pPr>
            <a:r>
              <a:rPr lang="en-US" dirty="0"/>
              <a:t>In the US, when we refer to a ton, we automatically use the short ton measure. That is what we will use in this unit.</a:t>
            </a:r>
          </a:p>
          <a:p>
            <a:pPr marL="0" indent="0" algn="ctr">
              <a:buNone/>
            </a:pPr>
            <a:r>
              <a:rPr lang="en-US" sz="2800" dirty="0">
                <a:solidFill>
                  <a:srgbClr val="FFC000"/>
                </a:solidFill>
              </a:rPr>
              <a:t>1 TON = 2,000 POUNDS</a:t>
            </a:r>
          </a:p>
        </p:txBody>
      </p:sp>
      <p:grpSp>
        <p:nvGrpSpPr>
          <p:cNvPr id="7" name="Group 6"/>
          <p:cNvGrpSpPr/>
          <p:nvPr/>
        </p:nvGrpSpPr>
        <p:grpSpPr>
          <a:xfrm>
            <a:off x="1726468" y="3071450"/>
            <a:ext cx="5991224" cy="2556364"/>
            <a:chOff x="1726468" y="3751384"/>
            <a:chExt cx="5991224" cy="2556364"/>
          </a:xfrm>
        </p:grpSpPr>
        <p:pic>
          <p:nvPicPr>
            <p:cNvPr id="4098" name="Picture 2" descr="1 ton,burdens,business strengths,businesses,businesswomen,metaphors,persons,text,women"/>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1726468" y="3751385"/>
              <a:ext cx="2556363" cy="2556363"/>
            </a:xfrm>
            <a:prstGeom prst="trapezoid">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5161329" y="3751384"/>
              <a:ext cx="2556363" cy="2556363"/>
              <a:chOff x="5161329" y="3865952"/>
              <a:chExt cx="2556363" cy="2556363"/>
            </a:xfrm>
          </p:grpSpPr>
          <p:pic>
            <p:nvPicPr>
              <p:cNvPr id="4" name="Picture 2" descr="1 ton,burdens,business strengths,businesses,businesswomen,metaphors,persons,text,women"/>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5161329" y="3865952"/>
                <a:ext cx="2556363" cy="2556363"/>
              </a:xfrm>
              <a:prstGeom prst="trapezoid">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rot="21201568">
                <a:off x="6404325" y="4430228"/>
                <a:ext cx="701923" cy="646331"/>
              </a:xfrm>
              <a:prstGeom prst="rect">
                <a:avLst/>
              </a:prstGeom>
              <a:solidFill>
                <a:srgbClr val="727272"/>
              </a:solidFill>
            </p:spPr>
            <p:txBody>
              <a:bodyPr wrap="square" rtlCol="0">
                <a:spAutoFit/>
              </a:bodyPr>
              <a:lstStyle/>
              <a:p>
                <a:pPr algn="ctr"/>
                <a:r>
                  <a:rPr lang="en-US" b="1" dirty="0">
                    <a:latin typeface="Arial Narrow" panose="020B0606020202030204" pitchFamily="34" charset="0"/>
                  </a:rPr>
                  <a:t>2,000</a:t>
                </a:r>
                <a:r>
                  <a:rPr lang="en-US" b="1" dirty="0">
                    <a:solidFill>
                      <a:srgbClr val="FFC000"/>
                    </a:solidFill>
                    <a:latin typeface="Arial Narrow" panose="020B0606020202030204" pitchFamily="34" charset="0"/>
                  </a:rPr>
                  <a:t> </a:t>
                </a:r>
                <a:br>
                  <a:rPr lang="en-US" b="1" dirty="0">
                    <a:solidFill>
                      <a:srgbClr val="FFC000"/>
                    </a:solidFill>
                    <a:latin typeface="Arial Narrow" panose="020B0606020202030204" pitchFamily="34" charset="0"/>
                  </a:rPr>
                </a:br>
                <a:r>
                  <a:rPr lang="en-US" b="1" dirty="0" err="1">
                    <a:latin typeface="Arial Narrow" panose="020B0606020202030204" pitchFamily="34" charset="0"/>
                  </a:rPr>
                  <a:t>lbs</a:t>
                </a:r>
                <a:endParaRPr lang="en-US" b="1" dirty="0">
                  <a:latin typeface="Arial Narrow" panose="020B0606020202030204" pitchFamily="34" charset="0"/>
                </a:endParaRPr>
              </a:p>
            </p:txBody>
          </p:sp>
        </p:grpSp>
        <p:sp>
          <p:nvSpPr>
            <p:cNvPr id="5" name="TextBox 4"/>
            <p:cNvSpPr txBox="1"/>
            <p:nvPr/>
          </p:nvSpPr>
          <p:spPr>
            <a:xfrm>
              <a:off x="4514147" y="4424316"/>
              <a:ext cx="490840" cy="830997"/>
            </a:xfrm>
            <a:prstGeom prst="rect">
              <a:avLst/>
            </a:prstGeom>
            <a:noFill/>
          </p:spPr>
          <p:txBody>
            <a:bodyPr wrap="none" rtlCol="0">
              <a:spAutoFit/>
            </a:bodyPr>
            <a:lstStyle/>
            <a:p>
              <a:r>
                <a:rPr lang="en-US" sz="4800" dirty="0">
                  <a:solidFill>
                    <a:srgbClr val="FFC000"/>
                  </a:solidFill>
                </a:rPr>
                <a:t>=</a:t>
              </a:r>
            </a:p>
          </p:txBody>
        </p:sp>
      </p:grpSp>
    </p:spTree>
    <p:extLst>
      <p:ext uri="{BB962C8B-B14F-4D97-AF65-F5344CB8AC3E}">
        <p14:creationId xmlns:p14="http://schemas.microsoft.com/office/powerpoint/2010/main" val="23875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5" name="Group 5124"/>
          <p:cNvGrpSpPr/>
          <p:nvPr/>
        </p:nvGrpSpPr>
        <p:grpSpPr>
          <a:xfrm>
            <a:off x="546912" y="2828504"/>
            <a:ext cx="8669125" cy="2922603"/>
            <a:chOff x="546912" y="2828504"/>
            <a:chExt cx="8669125" cy="2922603"/>
          </a:xfrm>
        </p:grpSpPr>
        <p:pic>
          <p:nvPicPr>
            <p:cNvPr id="5134" name="Picture 14" descr="pickup trucks,pickups,transportation,truc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3877" y="2828504"/>
              <a:ext cx="2922603" cy="2922603"/>
            </a:xfrm>
            <a:prstGeom prst="rect">
              <a:avLst/>
            </a:prstGeom>
            <a:noFill/>
            <a:extLst>
              <a:ext uri="{909E8E84-426E-40DD-AFC4-6F175D3DCCD1}">
                <a14:hiddenFill xmlns:a14="http://schemas.microsoft.com/office/drawing/2010/main">
                  <a:solidFill>
                    <a:srgbClr val="FFFFFF"/>
                  </a:solidFill>
                </a14:hiddenFill>
              </a:ext>
            </a:extLst>
          </p:spPr>
        </p:pic>
        <p:sp>
          <p:nvSpPr>
            <p:cNvPr id="57" name="TextBox 56"/>
            <p:cNvSpPr txBox="1"/>
            <p:nvPr/>
          </p:nvSpPr>
          <p:spPr>
            <a:xfrm>
              <a:off x="546912" y="4186641"/>
              <a:ext cx="1418658" cy="523220"/>
            </a:xfrm>
            <a:prstGeom prst="rect">
              <a:avLst/>
            </a:prstGeom>
            <a:noFill/>
          </p:spPr>
          <p:txBody>
            <a:bodyPr wrap="none" rtlCol="0">
              <a:spAutoFit/>
            </a:bodyPr>
            <a:lstStyle/>
            <a:p>
              <a:r>
                <a:rPr lang="en-US" sz="2800" dirty="0"/>
                <a:t>1 ton (T)</a:t>
              </a:r>
            </a:p>
          </p:txBody>
        </p:sp>
        <p:sp>
          <p:nvSpPr>
            <p:cNvPr id="58" name="TextBox 57"/>
            <p:cNvSpPr txBox="1"/>
            <p:nvPr/>
          </p:nvSpPr>
          <p:spPr>
            <a:xfrm>
              <a:off x="6471375" y="4971471"/>
              <a:ext cx="2744662" cy="523220"/>
            </a:xfrm>
            <a:prstGeom prst="rect">
              <a:avLst/>
            </a:prstGeom>
            <a:noFill/>
          </p:spPr>
          <p:txBody>
            <a:bodyPr wrap="none" rtlCol="0">
              <a:spAutoFit/>
            </a:bodyPr>
            <a:lstStyle/>
            <a:p>
              <a:r>
                <a:rPr lang="en-US" sz="2800" dirty="0"/>
                <a:t>2,000 pounds (</a:t>
              </a:r>
              <a:r>
                <a:rPr lang="en-US" sz="2800" dirty="0" err="1"/>
                <a:t>lb</a:t>
              </a:r>
              <a:r>
                <a:rPr lang="en-US" sz="2800" dirty="0"/>
                <a:t>)</a:t>
              </a:r>
            </a:p>
          </p:txBody>
        </p:sp>
        <p:pic>
          <p:nvPicPr>
            <p:cNvPr id="97" name="Picture 2" descr="1 ton,burdens,business strengths,businesses,businesswomen,metaphors,persons,text,women"/>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1867524" y="3505200"/>
              <a:ext cx="1502968" cy="1569213"/>
            </a:xfrm>
            <a:prstGeom prst="trapezoid">
              <a:avLst/>
            </a:prstGeom>
            <a:noFill/>
            <a:extLst>
              <a:ext uri="{909E8E84-426E-40DD-AFC4-6F175D3DCCD1}">
                <a14:hiddenFill xmlns:a14="http://schemas.microsoft.com/office/drawing/2010/main">
                  <a:solidFill>
                    <a:srgbClr val="FFFFFF"/>
                  </a:solidFill>
                </a14:hiddenFill>
              </a:ext>
            </a:extLst>
          </p:spPr>
        </p:pic>
        <p:grpSp>
          <p:nvGrpSpPr>
            <p:cNvPr id="5120" name="Group 5119"/>
            <p:cNvGrpSpPr/>
            <p:nvPr/>
          </p:nvGrpSpPr>
          <p:grpSpPr>
            <a:xfrm>
              <a:off x="7249061" y="3239472"/>
              <a:ext cx="1189289" cy="1894338"/>
              <a:chOff x="7202031" y="3041911"/>
              <a:chExt cx="1189289" cy="1894338"/>
            </a:xfrm>
          </p:grpSpPr>
          <p:pic>
            <p:nvPicPr>
              <p:cNvPr id="1826" name="Picture 8" descr="https://encrypted-tbn3.gstatic.com/images?q=tbn:ANd9GcRZOmyE5LvJ4DKOw2VqzsneKs-6zamukvbkz1qJRolGe9FKo2b1Sw"/>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0" b="96552" l="0" r="100000"/>
                        </a14:imgEffect>
                      </a14:imgLayer>
                    </a14:imgProps>
                  </a:ext>
                  <a:ext uri="{28A0092B-C50C-407E-A947-70E740481C1C}">
                    <a14:useLocalDpi xmlns:a14="http://schemas.microsoft.com/office/drawing/2010/main" val="0"/>
                  </a:ext>
                </a:extLst>
              </a:blip>
              <a:srcRect l="72947" t="-2398"/>
              <a:stretch/>
            </p:blipFill>
            <p:spPr bwMode="auto">
              <a:xfrm>
                <a:off x="7202031" y="3041911"/>
                <a:ext cx="1189289" cy="1894338"/>
              </a:xfrm>
              <a:prstGeom prst="rect">
                <a:avLst/>
              </a:prstGeom>
              <a:noFill/>
              <a:extLst>
                <a:ext uri="{909E8E84-426E-40DD-AFC4-6F175D3DCCD1}">
                  <a14:hiddenFill xmlns:a14="http://schemas.microsoft.com/office/drawing/2010/main">
                    <a:solidFill>
                      <a:srgbClr val="FFFFFF"/>
                    </a:solidFill>
                  </a14:hiddenFill>
                </a:ext>
              </a:extLst>
            </p:spPr>
          </p:pic>
          <p:sp>
            <p:nvSpPr>
              <p:cNvPr id="1829" name="TextBox 1828"/>
              <p:cNvSpPr txBox="1"/>
              <p:nvPr/>
            </p:nvSpPr>
            <p:spPr>
              <a:xfrm>
                <a:off x="7293973" y="3872375"/>
                <a:ext cx="1005403" cy="523220"/>
              </a:xfrm>
              <a:prstGeom prst="rect">
                <a:avLst/>
              </a:prstGeom>
              <a:noFill/>
            </p:spPr>
            <p:txBody>
              <a:bodyPr wrap="none" rtlCol="0">
                <a:spAutoFit/>
              </a:bodyPr>
              <a:lstStyle/>
              <a:p>
                <a:r>
                  <a:rPr lang="en-US" sz="2800" dirty="0">
                    <a:solidFill>
                      <a:schemeClr val="bg1"/>
                    </a:solidFill>
                  </a:rPr>
                  <a:t>2,000</a:t>
                </a:r>
              </a:p>
            </p:txBody>
          </p:sp>
        </p:grpSp>
        <p:cxnSp>
          <p:nvCxnSpPr>
            <p:cNvPr id="5122" name="Straight Arrow Connector 5121"/>
            <p:cNvCxnSpPr/>
            <p:nvPr/>
          </p:nvCxnSpPr>
          <p:spPr>
            <a:xfrm>
              <a:off x="3370492" y="4331546"/>
              <a:ext cx="3878569" cy="0"/>
            </a:xfrm>
            <a:prstGeom prst="straightConnector1">
              <a:avLst/>
            </a:prstGeom>
            <a:ln w="28575">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5126" name="Group 5125"/>
          <p:cNvGrpSpPr/>
          <p:nvPr/>
        </p:nvGrpSpPr>
        <p:grpSpPr>
          <a:xfrm>
            <a:off x="1050439" y="937655"/>
            <a:ext cx="8165598" cy="1323929"/>
            <a:chOff x="1050439" y="937655"/>
            <a:chExt cx="8165598" cy="1323929"/>
          </a:xfrm>
        </p:grpSpPr>
        <p:pic>
          <p:nvPicPr>
            <p:cNvPr id="5132" name="Picture 12" descr="http://commondatastorage.googleapis.com/srscontent/images/stock/24679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72841" y="937655"/>
              <a:ext cx="992947" cy="1323929"/>
            </a:xfrm>
            <a:prstGeom prst="rect">
              <a:avLst/>
            </a:prstGeom>
            <a:noFill/>
            <a:extLst>
              <a:ext uri="{909E8E84-426E-40DD-AFC4-6F175D3DCCD1}">
                <a14:hiddenFill xmlns:a14="http://schemas.microsoft.com/office/drawing/2010/main">
                  <a:solidFill>
                    <a:srgbClr val="FFFFFF"/>
                  </a:solidFill>
                </a14:hiddenFill>
              </a:ext>
            </a:extLst>
          </p:spPr>
        </p:pic>
        <p:grpSp>
          <p:nvGrpSpPr>
            <p:cNvPr id="524" name="Group 523"/>
            <p:cNvGrpSpPr/>
            <p:nvPr/>
          </p:nvGrpSpPr>
          <p:grpSpPr>
            <a:xfrm>
              <a:off x="1050439" y="1377557"/>
              <a:ext cx="8165598" cy="666367"/>
              <a:chOff x="1050439" y="1377557"/>
              <a:chExt cx="8165598" cy="666367"/>
            </a:xfrm>
          </p:grpSpPr>
          <p:pic>
            <p:nvPicPr>
              <p:cNvPr id="14" name="Picture 8" descr="https://encrypted-tbn3.gstatic.com/images?q=tbn:ANd9GcRZOmyE5LvJ4DKOw2VqzsneKs-6zamukvbkz1qJRolGe9FKo2b1Sw"/>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0" b="96552" l="0" r="100000"/>
                        </a14:imgEffect>
                      </a14:imgLayer>
                    </a14:imgProps>
                  </a:ext>
                  <a:ext uri="{28A0092B-C50C-407E-A947-70E740481C1C}">
                    <a14:useLocalDpi xmlns:a14="http://schemas.microsoft.com/office/drawing/2010/main" val="0"/>
                  </a:ext>
                </a:extLst>
              </a:blip>
              <a:srcRect l="72947" t="-2398"/>
              <a:stretch/>
            </p:blipFill>
            <p:spPr bwMode="auto">
              <a:xfrm>
                <a:off x="3168018" y="1398908"/>
                <a:ext cx="404949" cy="645016"/>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p:cNvSpPr txBox="1"/>
              <p:nvPr/>
            </p:nvSpPr>
            <p:spPr>
              <a:xfrm>
                <a:off x="1050439" y="1478482"/>
                <a:ext cx="1965603" cy="523220"/>
              </a:xfrm>
              <a:prstGeom prst="rect">
                <a:avLst/>
              </a:prstGeom>
              <a:noFill/>
            </p:spPr>
            <p:txBody>
              <a:bodyPr wrap="none" rtlCol="0">
                <a:spAutoFit/>
              </a:bodyPr>
              <a:lstStyle/>
              <a:p>
                <a:r>
                  <a:rPr lang="en-US" sz="2800" dirty="0"/>
                  <a:t>1 pound (</a:t>
                </a:r>
                <a:r>
                  <a:rPr lang="en-US" sz="2800" dirty="0" err="1"/>
                  <a:t>lb</a:t>
                </a:r>
                <a:r>
                  <a:rPr lang="en-US" sz="2800" dirty="0"/>
                  <a:t>)</a:t>
                </a:r>
              </a:p>
            </p:txBody>
          </p:sp>
          <p:sp>
            <p:nvSpPr>
              <p:cNvPr id="53" name="TextBox 52"/>
              <p:cNvSpPr txBox="1"/>
              <p:nvPr/>
            </p:nvSpPr>
            <p:spPr>
              <a:xfrm>
                <a:off x="6920152" y="1398908"/>
                <a:ext cx="2295885" cy="523220"/>
              </a:xfrm>
              <a:prstGeom prst="rect">
                <a:avLst/>
              </a:prstGeom>
              <a:noFill/>
            </p:spPr>
            <p:txBody>
              <a:bodyPr wrap="none" rtlCol="0">
                <a:spAutoFit/>
              </a:bodyPr>
              <a:lstStyle/>
              <a:p>
                <a:r>
                  <a:rPr lang="en-US" sz="2800" dirty="0"/>
                  <a:t>16 ounces (</a:t>
                </a:r>
                <a:r>
                  <a:rPr lang="en-US" sz="2800" dirty="0" err="1"/>
                  <a:t>oz</a:t>
                </a:r>
                <a:r>
                  <a:rPr lang="en-US" sz="2800" dirty="0"/>
                  <a:t>)</a:t>
                </a:r>
              </a:p>
            </p:txBody>
          </p:sp>
          <p:grpSp>
            <p:nvGrpSpPr>
              <p:cNvPr id="1806" name="Group 1805"/>
              <p:cNvGrpSpPr/>
              <p:nvPr/>
            </p:nvGrpSpPr>
            <p:grpSpPr>
              <a:xfrm>
                <a:off x="5518097" y="1377557"/>
                <a:ext cx="588518" cy="666367"/>
                <a:chOff x="4348763" y="597782"/>
                <a:chExt cx="588518" cy="666367"/>
              </a:xfrm>
            </p:grpSpPr>
            <p:pic>
              <p:nvPicPr>
                <p:cNvPr id="1807"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348763" y="5977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08"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501163" y="7501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09"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653563" y="9025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0"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805963" y="1054982"/>
                  <a:ext cx="131318" cy="20916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11" name="Group 1810"/>
              <p:cNvGrpSpPr/>
              <p:nvPr/>
            </p:nvGrpSpPr>
            <p:grpSpPr>
              <a:xfrm>
                <a:off x="5753162" y="1377557"/>
                <a:ext cx="588518" cy="666367"/>
                <a:chOff x="4348763" y="597782"/>
                <a:chExt cx="588518" cy="666367"/>
              </a:xfrm>
            </p:grpSpPr>
            <p:pic>
              <p:nvPicPr>
                <p:cNvPr id="1812"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348763" y="5977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3"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501163" y="7501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4"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653563" y="9025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5"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805963" y="1054982"/>
                  <a:ext cx="131318" cy="20916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16" name="Group 1815"/>
              <p:cNvGrpSpPr/>
              <p:nvPr/>
            </p:nvGrpSpPr>
            <p:grpSpPr>
              <a:xfrm>
                <a:off x="5988227" y="1377557"/>
                <a:ext cx="588518" cy="666367"/>
                <a:chOff x="4348763" y="597782"/>
                <a:chExt cx="588518" cy="666367"/>
              </a:xfrm>
            </p:grpSpPr>
            <p:pic>
              <p:nvPicPr>
                <p:cNvPr id="1817"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348763" y="5977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8"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501163" y="7501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19"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653563" y="9025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20"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805963" y="1054982"/>
                  <a:ext cx="131318" cy="20916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21" name="Group 1820"/>
              <p:cNvGrpSpPr/>
              <p:nvPr/>
            </p:nvGrpSpPr>
            <p:grpSpPr>
              <a:xfrm>
                <a:off x="6210362" y="1377557"/>
                <a:ext cx="588518" cy="666367"/>
                <a:chOff x="4348763" y="597782"/>
                <a:chExt cx="588518" cy="666367"/>
              </a:xfrm>
            </p:grpSpPr>
            <p:pic>
              <p:nvPicPr>
                <p:cNvPr id="1822"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348763" y="5977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23"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501163" y="7501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24"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653563" y="902582"/>
                  <a:ext cx="131318" cy="209167"/>
                </a:xfrm>
                <a:prstGeom prst="rect">
                  <a:avLst/>
                </a:prstGeom>
                <a:noFill/>
                <a:extLst>
                  <a:ext uri="{909E8E84-426E-40DD-AFC4-6F175D3DCCD1}">
                    <a14:hiddenFill xmlns:a14="http://schemas.microsoft.com/office/drawing/2010/main">
                      <a:solidFill>
                        <a:srgbClr val="FFFFFF"/>
                      </a:solidFill>
                    </a14:hiddenFill>
                  </a:ext>
                </a:extLst>
              </p:spPr>
            </p:pic>
            <p:pic>
              <p:nvPicPr>
                <p:cNvPr id="1825" name="Picture 8" descr="https://encrypted-tbn3.gstatic.com/images?q=tbn:ANd9GcRZOmyE5LvJ4DKOw2VqzsneKs-6zamukvbkz1qJRolGe9FKo2b1Sw"/>
                <p:cNvPicPr>
                  <a:picLocks noChangeAspect="1" noChangeArrowheads="1"/>
                </p:cNvPicPr>
                <p:nvPr/>
              </p:nvPicPr>
              <p:blipFill rotWithShape="1">
                <a:blip r:embed="rId5">
                  <a:extLst>
                    <a:ext uri="{28A0092B-C50C-407E-A947-70E740481C1C}">
                      <a14:useLocalDpi xmlns:a14="http://schemas.microsoft.com/office/drawing/2010/main" val="0"/>
                    </a:ext>
                  </a:extLst>
                </a:blip>
                <a:srcRect l="72947" t="-2398"/>
                <a:stretch/>
              </p:blipFill>
              <p:spPr bwMode="auto">
                <a:xfrm>
                  <a:off x="4805963" y="1054982"/>
                  <a:ext cx="131318" cy="209167"/>
                </a:xfrm>
                <a:prstGeom prst="rect">
                  <a:avLst/>
                </a:prstGeom>
                <a:noFill/>
                <a:extLst>
                  <a:ext uri="{909E8E84-426E-40DD-AFC4-6F175D3DCCD1}">
                    <a14:hiddenFill xmlns:a14="http://schemas.microsoft.com/office/drawing/2010/main">
                      <a:solidFill>
                        <a:srgbClr val="FFFFFF"/>
                      </a:solidFill>
                    </a14:hiddenFill>
                  </a:ext>
                </a:extLst>
              </p:spPr>
            </p:pic>
          </p:grpSp>
        </p:grpSp>
        <p:cxnSp>
          <p:nvCxnSpPr>
            <p:cNvPr id="1833" name="Straight Arrow Connector 1832"/>
            <p:cNvCxnSpPr/>
            <p:nvPr/>
          </p:nvCxnSpPr>
          <p:spPr>
            <a:xfrm>
              <a:off x="3646603" y="1721416"/>
              <a:ext cx="3387961" cy="0"/>
            </a:xfrm>
            <a:prstGeom prst="straightConnector1">
              <a:avLst/>
            </a:prstGeom>
            <a:ln w="28575">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46416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In order to travel within safe weight limits, legal guidelines are expressed using certain terms and their abbreviations. Unless you know what those terms mean, they can be confusing.</a:t>
            </a:r>
          </a:p>
          <a:p>
            <a:pPr marL="0" indent="0">
              <a:buNone/>
            </a:pPr>
            <a:r>
              <a:rPr lang="en-US" sz="2400" dirty="0"/>
              <a:t>For example, A ton is 2000 pounds so does it follow that a half-ton truck weighs 1000 pounds. No. The name doesn't refer to the weight of the truck. In fact, half-ton pickups weigh much more than that. </a:t>
            </a:r>
          </a:p>
          <a:p>
            <a:pPr marL="0" indent="0">
              <a:buNone/>
            </a:pPr>
            <a:endParaRPr lang="en-US" sz="2400" dirty="0"/>
          </a:p>
        </p:txBody>
      </p:sp>
      <p:pic>
        <p:nvPicPr>
          <p:cNvPr id="2050" name="Picture 2" descr="motor vehicles,pickup trucks,pickups,transport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952224" flipH="1">
            <a:off x="6242739" y="3764606"/>
            <a:ext cx="2346414" cy="2161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217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The "half-ton" description loosely refers to the truck's </a:t>
            </a:r>
            <a:r>
              <a:rPr lang="en-US" sz="2400" b="1" dirty="0"/>
              <a:t>payload capacity</a:t>
            </a:r>
            <a:r>
              <a:rPr lang="en-US" sz="2400" dirty="0"/>
              <a:t>. This means that the truck can carry up to 1,000 pounds, or half a ton, of cargo and passengers in the cab and bed. </a:t>
            </a:r>
          </a:p>
          <a:p>
            <a:pPr marL="0" indent="0">
              <a:buNone/>
            </a:pPr>
            <a:r>
              <a:rPr lang="en-US" sz="2400" dirty="0"/>
              <a:t>Still, modern half-ton pickups, have </a:t>
            </a:r>
            <a:r>
              <a:rPr lang="en-US" sz="2400" i="1" dirty="0"/>
              <a:t>payload capacities </a:t>
            </a:r>
            <a:r>
              <a:rPr lang="en-US" sz="2400" dirty="0"/>
              <a:t>that exceed 1,000 pounds! Although early half-ton pickups could carry maximum  loads of 1,000 pounds, new and improved half-ton pickups have been able to safely carry more. It really pays to understand how terms are used!</a:t>
            </a:r>
          </a:p>
          <a:p>
            <a:pPr marL="0" indent="0">
              <a:buNone/>
            </a:pPr>
            <a:endParaRPr lang="en-US" sz="2400" dirty="0"/>
          </a:p>
        </p:txBody>
      </p:sp>
      <p:pic>
        <p:nvPicPr>
          <p:cNvPr id="6146" name="Picture 2" descr="pickup trucks,transportation,trucks,vehic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2121920" y="3827161"/>
            <a:ext cx="2895267" cy="259515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otor vehicles,pickup trucks,transportation,cabs,short-b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2596" y="3505200"/>
            <a:ext cx="3095625"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756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5274" y="1113058"/>
            <a:ext cx="8623110" cy="4784283"/>
          </a:xfrm>
        </p:spPr>
        <p:txBody>
          <a:bodyPr>
            <a:normAutofit/>
          </a:bodyPr>
          <a:lstStyle/>
          <a:p>
            <a:pPr marL="0" indent="0">
              <a:buNone/>
            </a:pPr>
            <a:r>
              <a:rPr lang="en-US" sz="2400" dirty="0"/>
              <a:t>To common US measurements on the sites below.</a:t>
            </a:r>
          </a:p>
          <a:p>
            <a:r>
              <a:rPr lang="en-US" sz="1800" dirty="0">
                <a:hlinkClick r:id="rId2"/>
              </a:rPr>
              <a:t>http://www.regentsprep.org/regents/math/algebra/am2/leseng.htm</a:t>
            </a:r>
            <a:endParaRPr lang="en-US" sz="1800" dirty="0"/>
          </a:p>
          <a:p>
            <a:r>
              <a:rPr lang="en-US" sz="1800" dirty="0">
                <a:hlinkClick r:id="rId3"/>
              </a:rPr>
              <a:t>https://www.nde-ed.org/GeneralResources/Units/USCustomarySystem.htm</a:t>
            </a:r>
            <a:r>
              <a:rPr lang="en-US" sz="1800" dirty="0"/>
              <a:t> </a:t>
            </a:r>
          </a:p>
          <a:p>
            <a:pPr marL="0" indent="0">
              <a:buNone/>
            </a:pPr>
            <a:r>
              <a:rPr lang="en-US" sz="2400" dirty="0"/>
              <a:t>Continue to solve problems  related to English length measurement units in the worksheets below. First, solve the problem, and then check your answers on the worksheet.</a:t>
            </a:r>
          </a:p>
          <a:p>
            <a:pPr marL="0" indent="0">
              <a:buNone/>
            </a:pPr>
            <a:r>
              <a:rPr lang="en-US" sz="2400" dirty="0">
                <a:hlinkClick r:id="rId4" action="ppaction://hlinkfile"/>
              </a:rPr>
              <a:t>Units of English Measurements: Length</a:t>
            </a:r>
            <a:endParaRPr lang="en-US" sz="2400" dirty="0"/>
          </a:p>
        </p:txBody>
      </p:sp>
    </p:spTree>
    <p:extLst>
      <p:ext uri="{BB962C8B-B14F-4D97-AF65-F5344CB8AC3E}">
        <p14:creationId xmlns:p14="http://schemas.microsoft.com/office/powerpoint/2010/main" val="1892687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lgn="ctr">
              <a:buNone/>
            </a:pPr>
            <a:r>
              <a:rPr lang="en-US" sz="2400" dirty="0">
                <a:solidFill>
                  <a:srgbClr val="FF9E38"/>
                </a:solidFill>
              </a:rPr>
              <a:t>ESSENTIAL WEIGHT-RELATED TERMINOLOGY </a:t>
            </a:r>
          </a:p>
          <a:p>
            <a:pPr marL="0" indent="0">
              <a:buNone/>
            </a:pPr>
            <a:r>
              <a:rPr lang="en-US" dirty="0"/>
              <a:t>To drive safely and within legal limits, you will need to define and memorize a number of terms. </a:t>
            </a:r>
          </a:p>
          <a:p>
            <a:pPr marL="0" indent="0">
              <a:buNone/>
            </a:pPr>
            <a:r>
              <a:rPr lang="en-US" dirty="0"/>
              <a:t>For examples of the terminology you need to know, go to </a:t>
            </a:r>
            <a:r>
              <a:rPr lang="en-US" dirty="0">
                <a:hlinkClick r:id="rId2"/>
              </a:rPr>
              <a:t>http://www.visualsc.com/hitch_calc.htm</a:t>
            </a:r>
            <a:r>
              <a:rPr lang="en-US" dirty="0"/>
              <a:t>.</a:t>
            </a:r>
          </a:p>
          <a:p>
            <a:pPr marL="0" indent="0">
              <a:buNone/>
            </a:pPr>
            <a:r>
              <a:rPr lang="en-US" sz="2800" dirty="0">
                <a:solidFill>
                  <a:srgbClr val="FFC000"/>
                </a:solidFill>
              </a:rPr>
              <a:t>1. Gross Vehicle Weight (</a:t>
            </a:r>
            <a:r>
              <a:rPr lang="en-US" sz="3600" dirty="0">
                <a:solidFill>
                  <a:srgbClr val="FFC000"/>
                </a:solidFill>
              </a:rPr>
              <a:t>GVW</a:t>
            </a:r>
            <a:r>
              <a:rPr lang="en-US" sz="2800" dirty="0">
                <a:solidFill>
                  <a:srgbClr val="FFC000"/>
                </a:solidFill>
              </a:rPr>
              <a:t>): </a:t>
            </a:r>
            <a:r>
              <a:rPr lang="en-US" sz="2800" dirty="0"/>
              <a:t>The total weight of </a:t>
            </a:r>
            <a:r>
              <a:rPr lang="en-US" sz="2800" dirty="0">
                <a:solidFill>
                  <a:srgbClr val="FFC000"/>
                </a:solidFill>
              </a:rPr>
              <a:t>a single vehicle plus its load.</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lgn="ctr">
              <a:buNone/>
            </a:pPr>
            <a:endParaRPr lang="en-US" dirty="0"/>
          </a:p>
          <a:p>
            <a:pPr marL="0" indent="0" algn="ctr">
              <a:buNone/>
            </a:pPr>
            <a:r>
              <a:rPr lang="en-US" dirty="0"/>
              <a:t>Read more about GVW at </a:t>
            </a:r>
            <a:br>
              <a:rPr lang="en-US" dirty="0"/>
            </a:br>
            <a:r>
              <a:rPr lang="en-US" dirty="0">
                <a:hlinkClick r:id="rId3"/>
              </a:rPr>
              <a:t>http://www.carsdirect.com/car-safety/curb-weight-vs-gross-vehicle-weight</a:t>
            </a:r>
            <a:endParaRPr lang="en-US" dirty="0"/>
          </a:p>
        </p:txBody>
      </p:sp>
      <p:sp>
        <p:nvSpPr>
          <p:cNvPr id="5" name="TextBox 4"/>
          <p:cNvSpPr txBox="1"/>
          <p:nvPr/>
        </p:nvSpPr>
        <p:spPr>
          <a:xfrm>
            <a:off x="4210858" y="3852297"/>
            <a:ext cx="439544" cy="707886"/>
          </a:xfrm>
          <a:prstGeom prst="rect">
            <a:avLst/>
          </a:prstGeom>
          <a:noFill/>
        </p:spPr>
        <p:txBody>
          <a:bodyPr wrap="none" rtlCol="0">
            <a:spAutoFit/>
          </a:bodyPr>
          <a:lstStyle/>
          <a:p>
            <a:r>
              <a:rPr lang="en-US" sz="6000" baseline="-25000" dirty="0"/>
              <a:t>+</a:t>
            </a:r>
          </a:p>
        </p:txBody>
      </p:sp>
      <p:pic>
        <p:nvPicPr>
          <p:cNvPr id="4098" name="Picture 2" descr="http://images.clipart.com/thb/thb14/PH/Corel.6459/34834023.thb.jpg?000802_c807_0038_clh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5567" y="3544131"/>
            <a:ext cx="2843149" cy="189272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0" descr="hauling vehicles,industry,semi trucks,transportat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0561" y="3544131"/>
            <a:ext cx="1810297" cy="1810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0087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138237"/>
            <a:ext cx="8501738" cy="5927462"/>
          </a:xfrm>
        </p:spPr>
        <p:txBody>
          <a:bodyPr>
            <a:normAutofit/>
          </a:bodyPr>
          <a:lstStyle/>
          <a:p>
            <a:pPr marL="0" indent="0">
              <a:buNone/>
            </a:pPr>
            <a:r>
              <a:rPr lang="en-US" sz="2800" dirty="0">
                <a:solidFill>
                  <a:srgbClr val="FFC000"/>
                </a:solidFill>
              </a:rPr>
              <a:t>2. Gross </a:t>
            </a:r>
            <a:r>
              <a:rPr lang="en-US" sz="2800" b="1" dirty="0">
                <a:solidFill>
                  <a:srgbClr val="FFC000"/>
                </a:solidFill>
              </a:rPr>
              <a:t>Combination</a:t>
            </a:r>
            <a:r>
              <a:rPr lang="en-US" sz="2800" dirty="0">
                <a:solidFill>
                  <a:srgbClr val="FFC000"/>
                </a:solidFill>
              </a:rPr>
              <a:t> Weight </a:t>
            </a:r>
            <a:r>
              <a:rPr lang="en-US" sz="2800" dirty="0"/>
              <a:t>(</a:t>
            </a:r>
            <a:r>
              <a:rPr lang="en-US" sz="3600" dirty="0">
                <a:solidFill>
                  <a:srgbClr val="FFC000"/>
                </a:solidFill>
              </a:rPr>
              <a:t>GCW</a:t>
            </a:r>
            <a:r>
              <a:rPr lang="en-US" sz="2800" dirty="0"/>
              <a:t>): The total </a:t>
            </a:r>
            <a:r>
              <a:rPr lang="en-US" sz="2800" dirty="0">
                <a:solidFill>
                  <a:srgbClr val="FFC000"/>
                </a:solidFill>
              </a:rPr>
              <a:t>weight of a powered unit, plus trailer(s), plus the cargo</a:t>
            </a:r>
            <a:r>
              <a:rPr lang="en-US" sz="2800" dirty="0"/>
              <a:t>.</a:t>
            </a:r>
          </a:p>
          <a:p>
            <a:pPr marL="0" indent="0">
              <a:buNone/>
            </a:pPr>
            <a:endParaRPr lang="en-US" sz="2800" dirty="0"/>
          </a:p>
          <a:p>
            <a:pPr marL="0" indent="0">
              <a:buNone/>
            </a:pPr>
            <a:endParaRPr lang="en-US" sz="2800" dirty="0"/>
          </a:p>
          <a:p>
            <a:pPr marL="0" indent="0">
              <a:buNone/>
            </a:pPr>
            <a:r>
              <a:rPr lang="en-US" sz="2800" dirty="0">
                <a:solidFill>
                  <a:srgbClr val="FFC000"/>
                </a:solidFill>
              </a:rPr>
              <a:t>3. Gross Vehicle Weight </a:t>
            </a:r>
            <a:r>
              <a:rPr lang="en-US" sz="2800" b="1" dirty="0">
                <a:solidFill>
                  <a:srgbClr val="FFC000"/>
                </a:solidFill>
              </a:rPr>
              <a:t>Rating</a:t>
            </a:r>
            <a:r>
              <a:rPr lang="en-US" sz="2800" dirty="0">
                <a:solidFill>
                  <a:srgbClr val="FFC000"/>
                </a:solidFill>
              </a:rPr>
              <a:t> </a:t>
            </a:r>
            <a:r>
              <a:rPr lang="en-US" sz="2800" dirty="0"/>
              <a:t>(</a:t>
            </a:r>
            <a:r>
              <a:rPr lang="en-US" sz="3200" dirty="0">
                <a:solidFill>
                  <a:srgbClr val="FFC000"/>
                </a:solidFill>
              </a:rPr>
              <a:t>GVWR</a:t>
            </a:r>
            <a:r>
              <a:rPr lang="en-US" sz="2800" dirty="0"/>
              <a:t>): The maximum GVW </a:t>
            </a:r>
            <a:r>
              <a:rPr lang="en-US" sz="2800" i="1" dirty="0">
                <a:solidFill>
                  <a:srgbClr val="FFC000"/>
                </a:solidFill>
              </a:rPr>
              <a:t>specified by the manufacturer</a:t>
            </a:r>
            <a:r>
              <a:rPr lang="en-US" sz="2800" dirty="0">
                <a:solidFill>
                  <a:srgbClr val="FFC000"/>
                </a:solidFill>
              </a:rPr>
              <a:t> </a:t>
            </a:r>
            <a:r>
              <a:rPr lang="en-US" sz="2800" dirty="0"/>
              <a:t>for a single vehicle plus its load.</a:t>
            </a:r>
          </a:p>
        </p:txBody>
      </p:sp>
      <p:pic>
        <p:nvPicPr>
          <p:cNvPr id="11" name="Picture 18" descr="industries,industry,rigs,semis,semi-trucks,shipping,tractor-trailers,transportation,trucking,trucks"/>
          <p:cNvPicPr>
            <a:picLocks noChangeAspect="1" noChangeArrowheads="1"/>
          </p:cNvPicPr>
          <p:nvPr/>
        </p:nvPicPr>
        <p:blipFill rotWithShape="1">
          <a:blip r:embed="rId2">
            <a:extLst>
              <a:ext uri="{28A0092B-C50C-407E-A947-70E740481C1C}">
                <a14:useLocalDpi xmlns:a14="http://schemas.microsoft.com/office/drawing/2010/main" val="0"/>
              </a:ext>
            </a:extLst>
          </a:blip>
          <a:srcRect r="12702" b="29516"/>
          <a:stretch/>
        </p:blipFill>
        <p:spPr bwMode="auto">
          <a:xfrm>
            <a:off x="2889504" y="607864"/>
            <a:ext cx="3092209" cy="189655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6" descr="hauling vehicles,industry,semi trucks,transpor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5608" y="1370652"/>
            <a:ext cx="1937609" cy="14718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116711" y="1346268"/>
            <a:ext cx="695098" cy="873368"/>
          </a:xfrm>
          <a:prstGeom prst="rect">
            <a:avLst/>
          </a:prstGeom>
          <a:noFill/>
        </p:spPr>
        <p:txBody>
          <a:bodyPr wrap="none" rtlCol="0">
            <a:spAutoFit/>
          </a:bodyPr>
          <a:lstStyle/>
          <a:p>
            <a:r>
              <a:rPr lang="en-US" sz="4400" dirty="0">
                <a:solidFill>
                  <a:schemeClr val="bg1"/>
                </a:solidFill>
              </a:rPr>
              <a:t>+</a:t>
            </a:r>
          </a:p>
        </p:txBody>
      </p:sp>
      <p:sp>
        <p:nvSpPr>
          <p:cNvPr id="9" name="TextBox 8"/>
          <p:cNvSpPr txBox="1"/>
          <p:nvPr/>
        </p:nvSpPr>
        <p:spPr>
          <a:xfrm>
            <a:off x="3060644" y="1461919"/>
            <a:ext cx="695098" cy="873368"/>
          </a:xfrm>
          <a:prstGeom prst="rect">
            <a:avLst/>
          </a:prstGeom>
          <a:noFill/>
        </p:spPr>
        <p:txBody>
          <a:bodyPr wrap="none" rtlCol="0">
            <a:spAutoFit/>
          </a:bodyPr>
          <a:lstStyle/>
          <a:p>
            <a:r>
              <a:rPr lang="en-US" sz="4400" dirty="0">
                <a:solidFill>
                  <a:schemeClr val="bg1"/>
                </a:solidFill>
              </a:rPr>
              <a:t>+</a:t>
            </a:r>
          </a:p>
        </p:txBody>
      </p:sp>
      <p:sp>
        <p:nvSpPr>
          <p:cNvPr id="10" name="TextBox 9"/>
          <p:cNvSpPr txBox="1"/>
          <p:nvPr/>
        </p:nvSpPr>
        <p:spPr>
          <a:xfrm>
            <a:off x="5292871" y="1208843"/>
            <a:ext cx="695098" cy="873368"/>
          </a:xfrm>
          <a:prstGeom prst="rect">
            <a:avLst/>
          </a:prstGeom>
          <a:noFill/>
        </p:spPr>
        <p:txBody>
          <a:bodyPr wrap="none" rtlCol="0">
            <a:spAutoFit/>
          </a:bodyPr>
          <a:lstStyle/>
          <a:p>
            <a:r>
              <a:rPr lang="en-US" sz="4400" dirty="0">
                <a:solidFill>
                  <a:schemeClr val="tx1">
                    <a:lumMod val="95000"/>
                  </a:schemeClr>
                </a:solidFill>
              </a:rPr>
              <a:t>+</a:t>
            </a:r>
          </a:p>
        </p:txBody>
      </p:sp>
      <p:grpSp>
        <p:nvGrpSpPr>
          <p:cNvPr id="18" name="Group 17"/>
          <p:cNvGrpSpPr/>
          <p:nvPr/>
        </p:nvGrpSpPr>
        <p:grpSpPr>
          <a:xfrm>
            <a:off x="2616492" y="4532337"/>
            <a:ext cx="4286149" cy="2104756"/>
            <a:chOff x="2616492" y="4532337"/>
            <a:chExt cx="4286149" cy="2104756"/>
          </a:xfrm>
        </p:grpSpPr>
        <p:pic>
          <p:nvPicPr>
            <p:cNvPr id="3074" name="Picture 2" descr="http://upload.wikimedia.org/wikipedia/commons/7/77/Mercedes_Actros_ITOY_2004.jpg"/>
            <p:cNvPicPr>
              <a:picLocks noChangeAspect="1" noChangeArrowheads="1"/>
            </p:cNvPicPr>
            <p:nvPr/>
          </p:nvPicPr>
          <p:blipFill rotWithShape="1">
            <a:blip r:embed="rId4">
              <a:extLst>
                <a:ext uri="{28A0092B-C50C-407E-A947-70E740481C1C}">
                  <a14:useLocalDpi xmlns:a14="http://schemas.microsoft.com/office/drawing/2010/main" val="0"/>
                </a:ext>
              </a:extLst>
            </a:blip>
            <a:srcRect l="3978" t="27842" r="12002" b="5991"/>
            <a:stretch/>
          </p:blipFill>
          <p:spPr bwMode="auto">
            <a:xfrm>
              <a:off x="3678001" y="4532337"/>
              <a:ext cx="3224640" cy="1904573"/>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2616492" y="6175428"/>
              <a:ext cx="2123017" cy="461665"/>
            </a:xfrm>
            <a:prstGeom prst="rect">
              <a:avLst/>
            </a:prstGeom>
            <a:solidFill>
              <a:schemeClr val="tx1"/>
            </a:solidFill>
          </p:spPr>
          <p:txBody>
            <a:bodyPr wrap="none" rtlCol="0">
              <a:spAutoFit/>
            </a:bodyPr>
            <a:lstStyle/>
            <a:p>
              <a:r>
                <a:rPr lang="en-US" sz="2400" dirty="0">
                  <a:solidFill>
                    <a:srgbClr val="FFC000"/>
                  </a:solidFill>
                </a:rPr>
                <a:t>Mercedes-Benz</a:t>
              </a:r>
            </a:p>
          </p:txBody>
        </p:sp>
      </p:grpSp>
    </p:spTree>
    <p:extLst>
      <p:ext uri="{BB962C8B-B14F-4D97-AF65-F5344CB8AC3E}">
        <p14:creationId xmlns:p14="http://schemas.microsoft.com/office/powerpoint/2010/main" val="2824321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0" indent="0">
              <a:buNone/>
            </a:pPr>
            <a:r>
              <a:rPr lang="en-US" sz="2800" dirty="0">
                <a:solidFill>
                  <a:srgbClr val="FFC000"/>
                </a:solidFill>
              </a:rPr>
              <a:t>4</a:t>
            </a:r>
            <a:r>
              <a:rPr lang="en-US" sz="2800" dirty="0"/>
              <a:t>. </a:t>
            </a:r>
            <a:r>
              <a:rPr lang="en-US" sz="2800" dirty="0">
                <a:solidFill>
                  <a:srgbClr val="FFC000"/>
                </a:solidFill>
              </a:rPr>
              <a:t>Gross weight or gross mass </a:t>
            </a:r>
            <a:r>
              <a:rPr lang="en-US" sz="2800" dirty="0"/>
              <a:t>– The weight of the packaging plus the weight of its contents. </a:t>
            </a:r>
          </a:p>
          <a:p>
            <a:pPr marL="0" indent="0">
              <a:buNone/>
            </a:pPr>
            <a:r>
              <a:rPr lang="en-US" sz="2800" dirty="0">
                <a:solidFill>
                  <a:srgbClr val="FFC000"/>
                </a:solidFill>
              </a:rPr>
              <a:t>5. Gross Combination Weight Rating </a:t>
            </a:r>
            <a:r>
              <a:rPr lang="en-US" sz="2800" dirty="0"/>
              <a:t>(</a:t>
            </a:r>
            <a:r>
              <a:rPr lang="en-US" sz="3600" dirty="0">
                <a:solidFill>
                  <a:srgbClr val="FFC000"/>
                </a:solidFill>
              </a:rPr>
              <a:t>GCWR</a:t>
            </a:r>
            <a:r>
              <a:rPr lang="en-US" sz="2800" dirty="0"/>
              <a:t>): The maximum GCW </a:t>
            </a:r>
            <a:r>
              <a:rPr lang="en-US" sz="2800" dirty="0">
                <a:solidFill>
                  <a:srgbClr val="FFC000"/>
                </a:solidFill>
              </a:rPr>
              <a:t>specified by the manufacturer for a specific combination</a:t>
            </a:r>
            <a:r>
              <a:rPr lang="en-US" sz="2800" dirty="0"/>
              <a:t> of vehicles plus its load. </a:t>
            </a:r>
          </a:p>
          <a:p>
            <a:pPr marL="0" indent="0">
              <a:buNone/>
            </a:pPr>
            <a:endParaRPr lang="en-US" sz="2800" dirty="0"/>
          </a:p>
          <a:p>
            <a:pPr marL="0" indent="0">
              <a:buNone/>
            </a:pPr>
            <a:endParaRPr lang="en-US" sz="2800" dirty="0"/>
          </a:p>
          <a:p>
            <a:pPr marL="0" indent="0">
              <a:buNone/>
            </a:pPr>
            <a:endParaRPr lang="en-US" sz="2800" dirty="0"/>
          </a:p>
          <a:p>
            <a:pPr marL="0" indent="0" algn="ctr">
              <a:buNone/>
            </a:pPr>
            <a:endParaRPr lang="en-US" dirty="0"/>
          </a:p>
          <a:p>
            <a:pPr marL="0" indent="0" algn="ctr">
              <a:buNone/>
            </a:pPr>
            <a:endParaRPr lang="en-US" dirty="0"/>
          </a:p>
          <a:p>
            <a:pPr marL="0" indent="0" algn="ctr">
              <a:buNone/>
            </a:pPr>
            <a:r>
              <a:rPr lang="en-US" dirty="0"/>
              <a:t>To compare GCER and GVWR, go to </a:t>
            </a:r>
            <a:r>
              <a:rPr lang="en-US" dirty="0">
                <a:hlinkClick r:id="rId2"/>
              </a:rPr>
              <a:t>http://www.mmucc.us/mmucc-training/lessons/FMCSA/GVWR_files/GVWR05.htm</a:t>
            </a:r>
            <a:r>
              <a:rPr lang="en-US" dirty="0"/>
              <a:t> </a:t>
            </a:r>
            <a:br>
              <a:rPr lang="en-US" dirty="0"/>
            </a:br>
            <a:r>
              <a:rPr lang="en-US" dirty="0"/>
              <a:t>and click on the links in the left column</a:t>
            </a:r>
          </a:p>
        </p:txBody>
      </p:sp>
      <p:grpSp>
        <p:nvGrpSpPr>
          <p:cNvPr id="12" name="Group 11"/>
          <p:cNvGrpSpPr/>
          <p:nvPr/>
        </p:nvGrpSpPr>
        <p:grpSpPr>
          <a:xfrm>
            <a:off x="1234965" y="2969206"/>
            <a:ext cx="6388092" cy="2116552"/>
            <a:chOff x="1816639" y="2263784"/>
            <a:chExt cx="6388092" cy="2116552"/>
          </a:xfrm>
        </p:grpSpPr>
        <p:pic>
          <p:nvPicPr>
            <p:cNvPr id="5126" name="Picture 6" descr="http://downloads.clipart.com/21443198.png?t=1405544554&amp;h=3765ce233b40463f09bb7e8154ab48b0&amp;u=leecy"/>
            <p:cNvPicPr>
              <a:picLocks noChangeAspect="1" noChangeArrowheads="1"/>
            </p:cNvPicPr>
            <p:nvPr/>
          </p:nvPicPr>
          <p:blipFill rotWithShape="1">
            <a:blip r:embed="rId3">
              <a:extLst>
                <a:ext uri="{28A0092B-C50C-407E-A947-70E740481C1C}">
                  <a14:useLocalDpi xmlns:a14="http://schemas.microsoft.com/office/drawing/2010/main" val="0"/>
                </a:ext>
              </a:extLst>
            </a:blip>
            <a:srcRect l="39225" r="-1"/>
            <a:stretch/>
          </p:blipFill>
          <p:spPr bwMode="auto">
            <a:xfrm rot="21406481">
              <a:off x="4215160" y="2263784"/>
              <a:ext cx="3989571" cy="195181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images.clipart.com/thb/thb11/PO/5344_2005020023/010807_0920_00/22723467.thb.jpg?010807_0920_0030_n__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27550">
              <a:off x="1816639" y="2960392"/>
              <a:ext cx="2575029" cy="1419944"/>
            </a:xfrm>
            <a:prstGeom prst="rect">
              <a:avLst/>
            </a:prstGeom>
            <a:noFill/>
            <a:extLst>
              <a:ext uri="{909E8E84-426E-40DD-AFC4-6F175D3DCCD1}">
                <a14:hiddenFill xmlns:a14="http://schemas.microsoft.com/office/drawing/2010/main">
                  <a:solidFill>
                    <a:srgbClr val="FFFFFF"/>
                  </a:solidFill>
                </a14:hiddenFill>
              </a:ext>
            </a:extLst>
          </p:spPr>
        </p:pic>
      </p:grpSp>
      <p:pic>
        <p:nvPicPr>
          <p:cNvPr id="17" name="Picture 10" descr="http://images.clipart.com/thb/thb9/PHDC/20080701/PBJ/7/71993148.thb.jpg?100173707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05897" y="222422"/>
            <a:ext cx="897963" cy="133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414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3531" y="289988"/>
            <a:ext cx="8501738" cy="6227223"/>
          </a:xfrm>
        </p:spPr>
        <p:txBody>
          <a:bodyPr>
            <a:normAutofit lnSpcReduction="10000"/>
          </a:bodyPr>
          <a:lstStyle/>
          <a:p>
            <a:pPr marL="0" indent="0">
              <a:buNone/>
            </a:pPr>
            <a:r>
              <a:rPr lang="en-US" sz="2800" dirty="0">
                <a:solidFill>
                  <a:srgbClr val="FFC000"/>
                </a:solidFill>
              </a:rPr>
              <a:t>6. Axle Weight</a:t>
            </a:r>
            <a:r>
              <a:rPr lang="en-US" sz="2800" dirty="0"/>
              <a:t>: The weight </a:t>
            </a:r>
            <a:r>
              <a:rPr lang="en-US" sz="2800" dirty="0">
                <a:solidFill>
                  <a:srgbClr val="FFC000"/>
                </a:solidFill>
              </a:rPr>
              <a:t>transmitted to the ground by one axle or one set of axles</a:t>
            </a:r>
            <a:r>
              <a:rPr lang="en-US" sz="2800" dirty="0"/>
              <a:t>. </a:t>
            </a:r>
          </a:p>
          <a:p>
            <a:pPr marL="0" indent="0" algn="ctr">
              <a:buNone/>
            </a:pPr>
            <a:r>
              <a:rPr lang="en-US" sz="1800" dirty="0"/>
              <a:t>To understand Axle Weight better, scroll down the page at </a:t>
            </a:r>
            <a:r>
              <a:rPr lang="en-US" sz="1800" dirty="0">
                <a:hlinkClick r:id="rId2"/>
              </a:rPr>
              <a:t>http://trucks.about.com/od/drivingadvice/a/Gross-Vehicle-Weight-Rating-GVWR.htm</a:t>
            </a:r>
            <a:endParaRPr lang="en-US" sz="1800" dirty="0"/>
          </a:p>
          <a:p>
            <a:pPr marL="0" indent="0">
              <a:buNone/>
            </a:pPr>
            <a:endParaRPr lang="en-US" sz="2800" dirty="0"/>
          </a:p>
          <a:p>
            <a:pPr marL="0" indent="0">
              <a:buNone/>
            </a:pPr>
            <a:br>
              <a:rPr lang="en-US" sz="2800" dirty="0">
                <a:solidFill>
                  <a:srgbClr val="FFC000"/>
                </a:solidFill>
              </a:rPr>
            </a:br>
            <a:br>
              <a:rPr lang="en-US" sz="2800" dirty="0">
                <a:solidFill>
                  <a:srgbClr val="FFC000"/>
                </a:solidFill>
              </a:rPr>
            </a:br>
            <a:r>
              <a:rPr lang="en-US" sz="2800" dirty="0">
                <a:solidFill>
                  <a:srgbClr val="FFC000"/>
                </a:solidFill>
              </a:rPr>
              <a:t>7. Tire Load</a:t>
            </a:r>
            <a:r>
              <a:rPr lang="en-US" sz="2800" dirty="0"/>
              <a:t>: The maximum </a:t>
            </a:r>
            <a:r>
              <a:rPr lang="en-US" sz="2800" dirty="0">
                <a:solidFill>
                  <a:srgbClr val="FFC000"/>
                </a:solidFill>
              </a:rPr>
              <a:t>safe weight a tire can carry at a specified pressure</a:t>
            </a:r>
            <a:r>
              <a:rPr lang="en-US" sz="2800" dirty="0"/>
              <a:t>. This rating is stated on the side of each tire. </a:t>
            </a:r>
          </a:p>
          <a:p>
            <a:pPr marL="0" indent="0" algn="ctr">
              <a:buNone/>
            </a:pPr>
            <a:endParaRPr lang="en-US" sz="1800" dirty="0"/>
          </a:p>
          <a:p>
            <a:pPr marL="0" indent="0" algn="ctr">
              <a:buNone/>
            </a:pPr>
            <a:endParaRPr lang="en-US" sz="1800" dirty="0"/>
          </a:p>
          <a:p>
            <a:pPr marL="0" indent="0" algn="ctr">
              <a:buNone/>
            </a:pPr>
            <a:r>
              <a:rPr lang="en-US" sz="1800" dirty="0"/>
              <a:t>To understand Tire Load Ratings better go to </a:t>
            </a:r>
            <a:r>
              <a:rPr lang="en-US" sz="1800" dirty="0">
                <a:hlinkClick r:id="rId3"/>
              </a:rPr>
              <a:t>http://www.worktruckonline.com/article/story/2007/07/how-to-determine-tire-load-ratings.aspx</a:t>
            </a:r>
            <a:endParaRPr lang="en-US" sz="1800" dirty="0"/>
          </a:p>
        </p:txBody>
      </p:sp>
      <p:pic>
        <p:nvPicPr>
          <p:cNvPr id="3" name="Picture 14" descr="http://images.clipart.com/thb/thb8/PHDC_ABLE_JIU_CLDC/20080404152006-2341/166833/PBJ/65283442.thb.jpg?10016545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5385" y="4488684"/>
            <a:ext cx="1564284" cy="104583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images.clipart.com/thb/thb9/PH/5344_2004120013/000909_0492_00/19011293.thb.jpg?000909_0492_0063_n_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9097" y="1958202"/>
            <a:ext cx="1969800" cy="13056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53264" y="2285305"/>
            <a:ext cx="5787638" cy="1107996"/>
          </a:xfrm>
          <a:prstGeom prst="rect">
            <a:avLst/>
          </a:prstGeom>
          <a:noFill/>
        </p:spPr>
        <p:txBody>
          <a:bodyPr wrap="square" rtlCol="0">
            <a:spAutoFit/>
          </a:bodyPr>
          <a:lstStyle/>
          <a:p>
            <a:r>
              <a:rPr lang="en-US" dirty="0">
                <a:latin typeface="+mn-lt"/>
                <a:ea typeface="+mn-ea"/>
                <a:cs typeface="+mn-cs"/>
              </a:rPr>
              <a:t>Also, </a:t>
            </a:r>
            <a:r>
              <a:rPr lang="en-US" sz="2400" dirty="0">
                <a:hlinkClick r:id="rId6"/>
              </a:rPr>
              <a:t>CLICK HERE </a:t>
            </a:r>
            <a:r>
              <a:rPr lang="en-US" dirty="0">
                <a:latin typeface="+mn-lt"/>
                <a:ea typeface="+mn-ea"/>
                <a:cs typeface="+mn-cs"/>
              </a:rPr>
              <a:t>to find out more about how to distribute weight for transportation.</a:t>
            </a:r>
          </a:p>
          <a:p>
            <a:endParaRPr lang="en-US" sz="2400" dirty="0"/>
          </a:p>
        </p:txBody>
      </p:sp>
    </p:spTree>
    <p:extLst>
      <p:ext uri="{BB962C8B-B14F-4D97-AF65-F5344CB8AC3E}">
        <p14:creationId xmlns:p14="http://schemas.microsoft.com/office/powerpoint/2010/main" val="1188502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666" y="541469"/>
            <a:ext cx="6513894" cy="5927462"/>
          </a:xfrm>
        </p:spPr>
        <p:txBody>
          <a:bodyPr>
            <a:normAutofit/>
          </a:bodyPr>
          <a:lstStyle/>
          <a:p>
            <a:pPr marL="0" indent="0">
              <a:buNone/>
            </a:pPr>
            <a:r>
              <a:rPr lang="en-US" sz="2400" dirty="0">
                <a:solidFill>
                  <a:srgbClr val="FFC000"/>
                </a:solidFill>
              </a:rPr>
              <a:t>7. Suspension Systems</a:t>
            </a:r>
            <a:r>
              <a:rPr lang="en-US" sz="2400" dirty="0"/>
              <a:t>: Suspension systems have a manufacturer's weight capacity rating. </a:t>
            </a:r>
          </a:p>
          <a:p>
            <a:pPr marL="0" indent="0">
              <a:buNone/>
            </a:pPr>
            <a:r>
              <a:rPr lang="en-US" sz="2400" dirty="0">
                <a:solidFill>
                  <a:srgbClr val="FFC000"/>
                </a:solidFill>
              </a:rPr>
              <a:t>8. Coupling Device Capacity: </a:t>
            </a:r>
            <a:r>
              <a:rPr lang="en-US" sz="2400" dirty="0"/>
              <a:t>Coupling devices are rated for the maximum weight they can pull and/or carry. </a:t>
            </a:r>
          </a:p>
          <a:p>
            <a:pPr marL="0" indent="0">
              <a:buNone/>
            </a:pPr>
            <a:endParaRPr lang="en-US" sz="2400" dirty="0"/>
          </a:p>
        </p:txBody>
      </p:sp>
      <p:pic>
        <p:nvPicPr>
          <p:cNvPr id="7170" name="Picture 2" descr="http://upload.wikimedia.org/wikipedia/commons/thumb/6/63/Leafs1.jpg/250px-Leaf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3900" y="228153"/>
            <a:ext cx="1921510" cy="136043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upload.wikimedia.org/wikipedia/commons/5/58/Rotating_coupling.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32872" y="1807464"/>
            <a:ext cx="2403566" cy="126187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2666" y="3288217"/>
            <a:ext cx="8631717" cy="3046988"/>
          </a:xfrm>
          <a:prstGeom prst="rect">
            <a:avLst/>
          </a:prstGeom>
          <a:noFill/>
        </p:spPr>
        <p:txBody>
          <a:bodyPr wrap="square" rtlCol="0">
            <a:spAutoFit/>
          </a:bodyPr>
          <a:lstStyle/>
          <a:p>
            <a:r>
              <a:rPr lang="en-US" sz="2400" dirty="0">
                <a:latin typeface="+mn-lt"/>
                <a:ea typeface="+mn-ea"/>
                <a:cs typeface="+mn-cs"/>
              </a:rPr>
              <a:t>Your state’s Commercial Driver’s License (CDL) Manual will help you stay within safe and  legal weight limits when you transport cargo. Get acquainted with your Manual right away!</a:t>
            </a:r>
          </a:p>
          <a:p>
            <a:endParaRPr lang="en-US" sz="2400" dirty="0">
              <a:latin typeface="+mn-lt"/>
              <a:ea typeface="+mn-ea"/>
              <a:cs typeface="+mn-cs"/>
            </a:endParaRPr>
          </a:p>
          <a:p>
            <a:pPr algn="ctr"/>
            <a:r>
              <a:rPr lang="en-US" sz="2400" dirty="0">
                <a:latin typeface="+mn-lt"/>
                <a:ea typeface="+mn-ea"/>
                <a:cs typeface="+mn-cs"/>
              </a:rPr>
              <a:t>Go to </a:t>
            </a:r>
            <a:r>
              <a:rPr lang="en-US" sz="2400" dirty="0">
                <a:latin typeface="+mn-lt"/>
                <a:ea typeface="+mn-ea"/>
                <a:cs typeface="+mn-cs"/>
                <a:hlinkClick r:id="rId4"/>
              </a:rPr>
              <a:t>http://quizlet.com/45291006/road-weight-terminology-flash-cards/</a:t>
            </a:r>
            <a:r>
              <a:rPr lang="en-US" sz="2400" dirty="0">
                <a:latin typeface="+mn-lt"/>
                <a:ea typeface="+mn-ea"/>
                <a:cs typeface="+mn-cs"/>
              </a:rPr>
              <a:t> to practice more and test yourself on terms.</a:t>
            </a:r>
          </a:p>
        </p:txBody>
      </p:sp>
    </p:spTree>
    <p:extLst>
      <p:ext uri="{BB962C8B-B14F-4D97-AF65-F5344CB8AC3E}">
        <p14:creationId xmlns:p14="http://schemas.microsoft.com/office/powerpoint/2010/main" val="2175524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0898" y="494853"/>
            <a:ext cx="5676202" cy="5927462"/>
          </a:xfrm>
        </p:spPr>
        <p:txBody>
          <a:bodyPr>
            <a:normAutofit/>
          </a:bodyPr>
          <a:lstStyle/>
          <a:p>
            <a:pPr marL="0" indent="0" algn="ctr">
              <a:buNone/>
            </a:pPr>
            <a:r>
              <a:rPr lang="en-US" sz="3200" dirty="0">
                <a:solidFill>
                  <a:srgbClr val="FFC000"/>
                </a:solidFill>
              </a:rPr>
              <a:t>LEGAL WEIGHT LIMITS</a:t>
            </a:r>
            <a:endParaRPr lang="en-US" sz="2400" dirty="0"/>
          </a:p>
          <a:p>
            <a:pPr marL="0" indent="0">
              <a:buNone/>
            </a:pPr>
            <a:r>
              <a:rPr lang="en-US" sz="2400" dirty="0"/>
              <a:t>States have maximums for GVWs, GCWs, and axle weights. Often, maximum axle weights are set by a </a:t>
            </a:r>
            <a:r>
              <a:rPr lang="en-US" sz="2400" dirty="0">
                <a:solidFill>
                  <a:srgbClr val="FFC000"/>
                </a:solidFill>
              </a:rPr>
              <a:t>bridge formula</a:t>
            </a:r>
            <a:r>
              <a:rPr lang="en-US" sz="2400" dirty="0"/>
              <a:t>. A bridge formula permits less maximum axle weight for axles that are closer together. This is to prevent overloading bridges and roadways.</a:t>
            </a:r>
          </a:p>
          <a:p>
            <a:pPr marL="0" indent="0">
              <a:buNone/>
            </a:pPr>
            <a:r>
              <a:rPr lang="en-US" sz="2400" dirty="0"/>
              <a:t>Notice how weight distribution in a long and a short wheel base affect the stability of the bridge in the images.</a:t>
            </a:r>
          </a:p>
        </p:txBody>
      </p:sp>
      <p:pic>
        <p:nvPicPr>
          <p:cNvPr id="8194" name="Picture 2" descr="http://upload.wikimedia.org/wikipedia/commons/thumb/6/6d/Bridge_formula_2.svg/220px-Bridge_formula_2.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7100" y="1485900"/>
            <a:ext cx="3265202" cy="3547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8428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772" y="323626"/>
            <a:ext cx="8501738" cy="6363147"/>
          </a:xfrm>
        </p:spPr>
        <p:txBody>
          <a:bodyPr>
            <a:normAutofit/>
          </a:bodyPr>
          <a:lstStyle/>
          <a:p>
            <a:pPr marL="0" indent="0">
              <a:buNone/>
            </a:pPr>
            <a:r>
              <a:rPr lang="en-US" dirty="0"/>
              <a:t>How do you apply the bridge formula to your load? Memorize the formula! </a:t>
            </a:r>
          </a:p>
          <a:p>
            <a:pPr marL="0" indent="0">
              <a:buNone/>
            </a:pPr>
            <a:endParaRPr lang="en-US" dirty="0"/>
          </a:p>
          <a:p>
            <a:pPr marL="0" indent="0">
              <a:buNone/>
            </a:pPr>
            <a:endParaRPr lang="en-US" dirty="0"/>
          </a:p>
          <a:p>
            <a:pPr marL="0" indent="0">
              <a:buNone/>
            </a:pPr>
            <a:endParaRPr lang="en-US" dirty="0"/>
          </a:p>
          <a:p>
            <a:pPr>
              <a:spcBef>
                <a:spcPts val="0"/>
              </a:spcBef>
              <a:spcAft>
                <a:spcPts val="0"/>
              </a:spcAft>
              <a:buFont typeface="Century Gothic" panose="020B0502020202020204" pitchFamily="34" charset="0"/>
              <a:buChar char="•"/>
            </a:pPr>
            <a:r>
              <a:rPr lang="en-US" dirty="0">
                <a:solidFill>
                  <a:srgbClr val="FF9E38"/>
                </a:solidFill>
              </a:rPr>
              <a:t>W</a:t>
            </a:r>
            <a:r>
              <a:rPr lang="en-US" dirty="0"/>
              <a:t> </a:t>
            </a:r>
            <a:r>
              <a:rPr lang="en-US" sz="1800" dirty="0"/>
              <a:t>= the overall gross weight on any group of two or more consecutive axles to the nearest 500 pounds.</a:t>
            </a:r>
          </a:p>
          <a:p>
            <a:pPr>
              <a:spcBef>
                <a:spcPts val="0"/>
              </a:spcBef>
              <a:spcAft>
                <a:spcPts val="0"/>
              </a:spcAft>
              <a:buFont typeface="Century Gothic" panose="020B0502020202020204" pitchFamily="34" charset="0"/>
              <a:buChar char="•"/>
            </a:pPr>
            <a:r>
              <a:rPr lang="en-US" dirty="0">
                <a:solidFill>
                  <a:srgbClr val="FF9E38"/>
                </a:solidFill>
              </a:rPr>
              <a:t>L</a:t>
            </a:r>
            <a:r>
              <a:rPr lang="en-US" dirty="0"/>
              <a:t> </a:t>
            </a:r>
            <a:r>
              <a:rPr lang="en-US" sz="1800" dirty="0"/>
              <a:t>= the distance in feet between the outer axles of any group of two or more consecutive axles.</a:t>
            </a:r>
          </a:p>
          <a:p>
            <a:pPr>
              <a:spcBef>
                <a:spcPts val="0"/>
              </a:spcBef>
              <a:spcAft>
                <a:spcPts val="0"/>
              </a:spcAft>
              <a:buFont typeface="Century Gothic" panose="020B0502020202020204" pitchFamily="34" charset="0"/>
              <a:buChar char="•"/>
            </a:pPr>
            <a:r>
              <a:rPr lang="en-US" dirty="0">
                <a:solidFill>
                  <a:srgbClr val="FF9E38"/>
                </a:solidFill>
              </a:rPr>
              <a:t>N</a:t>
            </a:r>
            <a:r>
              <a:rPr lang="en-US" sz="1800" dirty="0"/>
              <a:t> = the number of axles in the group under consideration.</a:t>
            </a:r>
          </a:p>
          <a:p>
            <a:pPr>
              <a:spcBef>
                <a:spcPts val="0"/>
              </a:spcBef>
              <a:spcAft>
                <a:spcPts val="0"/>
              </a:spcAft>
              <a:buFont typeface="Century Gothic" panose="020B0502020202020204" pitchFamily="34" charset="0"/>
              <a:buChar char="•"/>
            </a:pPr>
            <a:endParaRPr lang="en-US" dirty="0"/>
          </a:p>
          <a:p>
            <a:pPr marL="0" indent="0">
              <a:buNone/>
            </a:pPr>
            <a:r>
              <a:rPr lang="en-US" dirty="0"/>
              <a:t>To understand better how the Bridge Formula works spend some time at the site below and practice, practice, practice.</a:t>
            </a:r>
          </a:p>
          <a:p>
            <a:pPr marL="0" indent="0" algn="ctr">
              <a:buNone/>
            </a:pPr>
            <a:r>
              <a:rPr lang="en-US" sz="1800" dirty="0">
                <a:hlinkClick r:id="rId2"/>
              </a:rPr>
              <a:t>http://ops.fhwa.dot.gov/Freight/publications/brdg_frm_wghts/index.htm</a:t>
            </a:r>
            <a:endParaRPr lang="en-US" sz="1800" dirty="0"/>
          </a:p>
          <a:p>
            <a:pPr marL="0" indent="0">
              <a:buNone/>
            </a:pPr>
            <a:r>
              <a:rPr lang="en-US" sz="1800" dirty="0"/>
              <a:t>Go to the next link to play with a Bridge Formula Calculator&gt;</a:t>
            </a:r>
          </a:p>
          <a:p>
            <a:pPr marL="0" indent="0" algn="ctr">
              <a:buNone/>
            </a:pPr>
            <a:r>
              <a:rPr lang="en-US" sz="1800" dirty="0">
                <a:hlinkClick r:id="rId3"/>
              </a:rPr>
              <a:t>http://ops.fhwa.dot.gov/freight/sw/brdgcalc/calc_page.htm</a:t>
            </a:r>
            <a:endParaRPr lang="en-US" sz="1800" dirty="0"/>
          </a:p>
          <a:p>
            <a:pPr marL="0" indent="0" algn="ctr">
              <a:buNone/>
            </a:pPr>
            <a:endParaRPr lang="en-US" sz="1800" dirty="0"/>
          </a:p>
          <a:p>
            <a:pPr marL="0" indent="0" algn="ctr">
              <a:buNone/>
            </a:pPr>
            <a:endParaRPr lang="en-US" sz="1800" dirty="0"/>
          </a:p>
        </p:txBody>
      </p:sp>
      <p:pic>
        <p:nvPicPr>
          <p:cNvPr id="9220" name="Picture 4" descr="http://downloads.clipart.com/20378059.png?t=1405622350&amp;h=284a06379ad00f0a3df2dfa4e1b03b0f&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0766" y="1269932"/>
            <a:ext cx="5698068" cy="966642"/>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Equation: W equals 500 multiplied by the result of L multiplied by N divided by N minus 1 plus 12 multiplied by N plus 3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334" y="754568"/>
            <a:ext cx="4432132" cy="103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640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380" y="437366"/>
            <a:ext cx="8136233" cy="1555681"/>
          </a:xfrm>
        </p:spPr>
        <p:txBody>
          <a:bodyPr>
            <a:noAutofit/>
          </a:bodyPr>
          <a:lstStyle/>
          <a:p>
            <a:pPr marL="0" indent="0" algn="ctr">
              <a:buNone/>
            </a:pPr>
            <a:r>
              <a:rPr lang="en-US" sz="3200" dirty="0">
                <a:solidFill>
                  <a:srgbClr val="FF9E38"/>
                </a:solidFill>
              </a:rPr>
              <a:t>  B. LOADING, SECURING, AND INSPECTING </a:t>
            </a:r>
            <a:br>
              <a:rPr lang="en-US" sz="3200" dirty="0">
                <a:solidFill>
                  <a:srgbClr val="FF9E38"/>
                </a:solidFill>
              </a:rPr>
            </a:br>
            <a:r>
              <a:rPr lang="en-US" sz="3200" dirty="0">
                <a:solidFill>
                  <a:srgbClr val="FF9E38"/>
                </a:solidFill>
              </a:rPr>
              <a:t>  YOUR CARGO!</a:t>
            </a:r>
          </a:p>
          <a:p>
            <a:pPr marL="0" indent="0">
              <a:buNone/>
            </a:pPr>
            <a:r>
              <a:rPr lang="en-US" sz="2400" dirty="0"/>
              <a:t>Before you transport cargo, it is critical that you inspect it </a:t>
            </a:r>
            <a:r>
              <a:rPr lang="en-US" sz="2400" dirty="0">
                <a:solidFill>
                  <a:srgbClr val="FFC000"/>
                </a:solidFill>
              </a:rPr>
              <a:t>before you leave, and 50 miles after you leave</a:t>
            </a:r>
            <a:r>
              <a:rPr lang="en-US" sz="2400" dirty="0"/>
              <a:t>. Make adjustments as needed. </a:t>
            </a:r>
          </a:p>
          <a:p>
            <a:pPr marL="0" indent="0">
              <a:buNone/>
            </a:pPr>
            <a:endParaRPr lang="en-US" dirty="0"/>
          </a:p>
          <a:p>
            <a:pPr marL="0" indent="0">
              <a:buNone/>
            </a:pPr>
            <a:endParaRPr lang="en-US" sz="2400" dirty="0"/>
          </a:p>
          <a:p>
            <a:pPr marL="0" indent="0">
              <a:buNone/>
            </a:pPr>
            <a:r>
              <a:rPr lang="en-US" sz="2400" dirty="0"/>
              <a:t> </a:t>
            </a:r>
          </a:p>
        </p:txBody>
      </p:sp>
      <p:pic>
        <p:nvPicPr>
          <p:cNvPr id="2054" name="Picture 6" descr="http://images.clipart.com/thb/thb14/PH/1001/37810429.thb.jpg?1001039247"/>
          <p:cNvPicPr>
            <a:picLocks noChangeAspect="1" noChangeArrowheads="1"/>
          </p:cNvPicPr>
          <p:nvPr/>
        </p:nvPicPr>
        <p:blipFill rotWithShape="1">
          <a:blip r:embed="rId2">
            <a:extLst>
              <a:ext uri="{28A0092B-C50C-407E-A947-70E740481C1C}">
                <a14:useLocalDpi xmlns:a14="http://schemas.microsoft.com/office/drawing/2010/main" val="0"/>
              </a:ext>
            </a:extLst>
          </a:blip>
          <a:srcRect l="23786" t="25032" r="-1753" b="14890"/>
          <a:stretch/>
        </p:blipFill>
        <p:spPr bwMode="auto">
          <a:xfrm>
            <a:off x="8380791" y="185062"/>
            <a:ext cx="1076919" cy="12411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downloads.clipart.com/20916985.png?t=1405702320&amp;h=dd97b42de406999bfa77aaeeb3e15874&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1173" y="2844233"/>
            <a:ext cx="1461273" cy="127184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68380" y="4967268"/>
            <a:ext cx="8817953" cy="1938992"/>
          </a:xfrm>
          <a:prstGeom prst="rect">
            <a:avLst/>
          </a:prstGeom>
          <a:noFill/>
        </p:spPr>
        <p:txBody>
          <a:bodyPr wrap="square" rtlCol="0">
            <a:spAutoFit/>
          </a:bodyPr>
          <a:lstStyle/>
          <a:p>
            <a:r>
              <a:rPr lang="en-US" sz="2400" dirty="0"/>
              <a:t>Also, keep in mind that federal, state, and local regulations for commercial vehicle weight, securing cargo, covering loads, and where you can drive large vehicles vary from place to place. Know the rules where you will be driving.</a:t>
            </a:r>
          </a:p>
          <a:p>
            <a:endParaRPr lang="en-US" sz="2000" dirty="0"/>
          </a:p>
        </p:txBody>
      </p:sp>
      <p:sp>
        <p:nvSpPr>
          <p:cNvPr id="5" name="TextBox 4"/>
          <p:cNvSpPr txBox="1"/>
          <p:nvPr/>
        </p:nvSpPr>
        <p:spPr>
          <a:xfrm>
            <a:off x="568380" y="2777254"/>
            <a:ext cx="6472793" cy="2677656"/>
          </a:xfrm>
          <a:prstGeom prst="rect">
            <a:avLst/>
          </a:prstGeom>
          <a:noFill/>
        </p:spPr>
        <p:txBody>
          <a:bodyPr wrap="square" rtlCol="0">
            <a:spAutoFit/>
          </a:bodyPr>
          <a:lstStyle/>
          <a:p>
            <a:r>
              <a:rPr lang="en-US" sz="2800" dirty="0"/>
              <a:t>Later re</a:t>
            </a:r>
            <a:r>
              <a:rPr lang="en-US" sz="2800" dirty="0">
                <a:solidFill>
                  <a:srgbClr val="FFC000"/>
                </a:solidFill>
              </a:rPr>
              <a:t>-check your cargo </a:t>
            </a:r>
            <a:r>
              <a:rPr lang="en-US" sz="2800" dirty="0"/>
              <a:t>during the trip. Check it after you have driven </a:t>
            </a:r>
            <a:r>
              <a:rPr lang="en-US" sz="2800" dirty="0">
                <a:solidFill>
                  <a:srgbClr val="FFC000"/>
                </a:solidFill>
              </a:rPr>
              <a:t>3 hours or 150 miles </a:t>
            </a:r>
            <a:r>
              <a:rPr lang="en-US" sz="2800" dirty="0"/>
              <a:t>following each inspection and readjustment. Also check it at </a:t>
            </a:r>
            <a:r>
              <a:rPr lang="en-US" sz="2800" dirty="0">
                <a:solidFill>
                  <a:srgbClr val="FFC000"/>
                </a:solidFill>
              </a:rPr>
              <a:t>every break </a:t>
            </a:r>
            <a:r>
              <a:rPr lang="en-US" sz="2800" dirty="0"/>
              <a:t>you take. </a:t>
            </a:r>
          </a:p>
          <a:p>
            <a:endParaRPr lang="en-US" sz="2800" dirty="0"/>
          </a:p>
        </p:txBody>
      </p:sp>
      <p:pic>
        <p:nvPicPr>
          <p:cNvPr id="7" name="Picture 6" descr="http://images.clipart.com/thb/thb14/PH/1001/37810429.thb.jpg?1001039247"/>
          <p:cNvPicPr>
            <a:picLocks noChangeAspect="1" noChangeArrowheads="1"/>
          </p:cNvPicPr>
          <p:nvPr/>
        </p:nvPicPr>
        <p:blipFill rotWithShape="1">
          <a:blip r:embed="rId2">
            <a:extLst>
              <a:ext uri="{28A0092B-C50C-407E-A947-70E740481C1C}">
                <a14:useLocalDpi xmlns:a14="http://schemas.microsoft.com/office/drawing/2010/main" val="0"/>
              </a:ext>
            </a:extLst>
          </a:blip>
          <a:srcRect l="23786" t="25032" r="-1753" b="14890"/>
          <a:stretch/>
        </p:blipFill>
        <p:spPr bwMode="auto">
          <a:xfrm>
            <a:off x="307295" y="166501"/>
            <a:ext cx="1076919" cy="1241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7981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3531" y="355153"/>
            <a:ext cx="8501738" cy="5927462"/>
          </a:xfrm>
        </p:spPr>
        <p:txBody>
          <a:bodyPr>
            <a:noAutofit/>
          </a:bodyPr>
          <a:lstStyle/>
          <a:p>
            <a:pPr marL="0" indent="0">
              <a:buNone/>
            </a:pPr>
            <a:endParaRPr lang="en-US" sz="2800" dirty="0"/>
          </a:p>
          <a:p>
            <a:pPr marL="0" indent="0">
              <a:buNone/>
            </a:pPr>
            <a:r>
              <a:rPr lang="en-US" sz="2800" dirty="0"/>
              <a:t>It is also critical that you inspect your vehicle before you leave on any trip! Click on the links below to watch videos on completing a pre-trip inspection.</a:t>
            </a:r>
          </a:p>
          <a:p>
            <a:pPr marL="0" indent="0">
              <a:buNone/>
            </a:pPr>
            <a:endParaRPr lang="en-US" sz="2800" dirty="0"/>
          </a:p>
          <a:p>
            <a:r>
              <a:rPr lang="en-US" sz="2400" dirty="0">
                <a:hlinkClick r:id="rId2"/>
              </a:rPr>
              <a:t>http://www.youtube.com/watch?v=gw7vinvH1XY  Inspection</a:t>
            </a:r>
          </a:p>
          <a:p>
            <a:r>
              <a:rPr lang="en-US" sz="2400" dirty="0">
                <a:hlinkClick r:id="rId2"/>
              </a:rPr>
              <a:t>http://www.youtube.com/watch?v=bPTaqqB62dY</a:t>
            </a:r>
            <a:endParaRPr lang="en-US" sz="2400" dirty="0"/>
          </a:p>
          <a:p>
            <a:r>
              <a:rPr lang="en-US" sz="2400" dirty="0">
                <a:hlinkClick r:id="rId3"/>
              </a:rPr>
              <a:t>http://www.youtube.com/watch?v=npkqlzJQjcw</a:t>
            </a:r>
            <a:endParaRPr lang="en-US" sz="2400" dirty="0"/>
          </a:p>
        </p:txBody>
      </p:sp>
    </p:spTree>
    <p:extLst>
      <p:ext uri="{BB962C8B-B14F-4D97-AF65-F5344CB8AC3E}">
        <p14:creationId xmlns:p14="http://schemas.microsoft.com/office/powerpoint/2010/main" val="2266562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494853"/>
            <a:ext cx="8501738" cy="3010347"/>
          </a:xfrm>
        </p:spPr>
        <p:txBody>
          <a:bodyPr/>
          <a:lstStyle/>
          <a:p>
            <a:pPr marL="0" indent="0">
              <a:buNone/>
            </a:pPr>
            <a:r>
              <a:rPr lang="en-US" sz="2400" dirty="0">
                <a:solidFill>
                  <a:srgbClr val="FFC000"/>
                </a:solidFill>
              </a:rPr>
              <a:t>LOADING GUIDELINES</a:t>
            </a:r>
          </a:p>
          <a:p>
            <a:pPr marL="0" indent="0">
              <a:buNone/>
            </a:pPr>
            <a:r>
              <a:rPr lang="en-US" dirty="0"/>
              <a:t>Overloading can have bad effects on steering, braking, and speed control. Overloaded trucks have to go very slowly on upgrades. Worse, they may gain too much speed on downgrades. Stopping distance increases. Brakes can fail when forced to work too hard. </a:t>
            </a:r>
          </a:p>
          <a:p>
            <a:pPr marL="0" indent="0">
              <a:buNone/>
            </a:pPr>
            <a:r>
              <a:rPr lang="en-US" dirty="0"/>
              <a:t>During bad weather or in mountains, it may not be safe to operate at legal maximum weights. Take this into account before driving.</a:t>
            </a:r>
          </a:p>
        </p:txBody>
      </p:sp>
      <p:pic>
        <p:nvPicPr>
          <p:cNvPr id="11266" name="Picture 2" descr="http://images.clipart.com/thb/thb6/CL/artineed/transportation/trucks_delivery_truck_001/16077783.thb.jpg?00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714181">
            <a:off x="7516105" y="3481168"/>
            <a:ext cx="1610925" cy="25058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19798" y="3510141"/>
            <a:ext cx="7212902" cy="2739211"/>
          </a:xfrm>
          <a:prstGeom prst="rect">
            <a:avLst/>
          </a:prstGeom>
          <a:noFill/>
        </p:spPr>
        <p:txBody>
          <a:bodyPr wrap="square" rtlCol="0">
            <a:spAutoFit/>
          </a:bodyPr>
          <a:lstStyle/>
          <a:p>
            <a:r>
              <a:rPr lang="en-US" sz="2800" dirty="0">
                <a:solidFill>
                  <a:srgbClr val="FF9E38"/>
                </a:solidFill>
                <a:latin typeface="+mn-lt"/>
              </a:rPr>
              <a:t>1</a:t>
            </a:r>
            <a:r>
              <a:rPr lang="en-US" sz="2800" dirty="0">
                <a:latin typeface="+mn-lt"/>
              </a:rPr>
              <a:t>. </a:t>
            </a:r>
            <a:r>
              <a:rPr lang="en-US" sz="2800" dirty="0">
                <a:solidFill>
                  <a:srgbClr val="FFC000"/>
                </a:solidFill>
                <a:latin typeface="+mn-lt"/>
              </a:rPr>
              <a:t>Don't Be Top-heavy </a:t>
            </a:r>
            <a:r>
              <a:rPr lang="en-US" sz="2800" b="1" i="1" dirty="0">
                <a:latin typeface="+mn-lt"/>
              </a:rPr>
              <a:t>- </a:t>
            </a:r>
            <a:r>
              <a:rPr lang="en-US" sz="2000" dirty="0">
                <a:latin typeface="+mn-lt"/>
              </a:rPr>
              <a:t>A high center of gravity (cargo piled up high or heavy cargo on top) means you are more likely to tip over. It is most dangerous in curves, or if you have to swerve to avoid a hazard. It is very important to distribute the cargo so it is as low as possible</a:t>
            </a:r>
            <a:r>
              <a:rPr lang="en-US" sz="2000" dirty="0">
                <a:solidFill>
                  <a:srgbClr val="FF9E38"/>
                </a:solidFill>
                <a:latin typeface="+mn-lt"/>
              </a:rPr>
              <a:t>. Put the heaviest parts of the cargo under the lightest parts.  </a:t>
            </a:r>
          </a:p>
          <a:p>
            <a:endParaRPr lang="en-US" sz="2400" dirty="0"/>
          </a:p>
        </p:txBody>
      </p:sp>
    </p:spTree>
    <p:extLst>
      <p:ext uri="{BB962C8B-B14F-4D97-AF65-F5344CB8AC3E}">
        <p14:creationId xmlns:p14="http://schemas.microsoft.com/office/powerpoint/2010/main" val="1360236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3531" y="543621"/>
            <a:ext cx="8501738" cy="4906203"/>
          </a:xfrm>
        </p:spPr>
        <p:txBody>
          <a:bodyPr/>
          <a:lstStyle/>
          <a:p>
            <a:pPr marL="0" indent="0">
              <a:buNone/>
            </a:pPr>
            <a:r>
              <a:rPr lang="en-US" sz="2800" dirty="0">
                <a:solidFill>
                  <a:srgbClr val="FF9E38"/>
                </a:solidFill>
              </a:rPr>
              <a:t>2. Balance your cargo weight </a:t>
            </a:r>
            <a:r>
              <a:rPr lang="en-US" dirty="0"/>
              <a:t>- Too much weight on the steering axle can cause hard steering. It can damage the steering axle and tires. Under-loaded front axles (caused by shifting weight too far to the rear) can make the steering axle weight too light to steer safely. Too little weight on the driving axles can cause poor traction. </a:t>
            </a:r>
          </a:p>
          <a:p>
            <a:pPr marL="0" indent="0">
              <a:buNone/>
            </a:pPr>
            <a:r>
              <a:rPr lang="en-US" dirty="0"/>
              <a:t>During bad weather, the truck may not be able to keep going. Weight that is loaded so there is a high center of gravity causes greater chance of rollover. On flat bed vehicles, there is also a greater chance that the load will shift to the side or fall off. </a:t>
            </a:r>
          </a:p>
          <a:p>
            <a:pPr marL="0" indent="0">
              <a:buNone/>
            </a:pPr>
            <a:r>
              <a:rPr lang="en-US" dirty="0"/>
              <a:t>Go to the next slide and see images of proper weight distribution in transporting cargo.</a:t>
            </a:r>
          </a:p>
        </p:txBody>
      </p:sp>
      <p:pic>
        <p:nvPicPr>
          <p:cNvPr id="12290" name="Picture 2" descr="http://images.clipart.com/thw/thw11/CL/5433_2005010014/000803_1086_75/21368305.thb.jpg?000803_1086_7563_v__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7126" y="4047744"/>
            <a:ext cx="3311066" cy="2440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1649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9413" y="428483"/>
            <a:ext cx="5089973" cy="6153433"/>
          </a:xfrm>
          <a:prstGeom prst="rect">
            <a:avLst/>
          </a:prstGeom>
        </p:spPr>
      </p:pic>
    </p:spTree>
    <p:extLst>
      <p:ext uri="{BB962C8B-B14F-4D97-AF65-F5344CB8AC3E}">
        <p14:creationId xmlns:p14="http://schemas.microsoft.com/office/powerpoint/2010/main" val="37679830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More than half of truck driver deaths in crashes are the result of truck rollovers. When more cargo is piled up in a truck, the "center of gravity" moves higher up from the road. The truck becomes easier to turn over. Fully loaded rigs are ten times more likely to roll over in a crash than empty rigs.</a:t>
            </a:r>
          </a:p>
          <a:p>
            <a:pPr marL="0" indent="0">
              <a:buNone/>
            </a:pPr>
            <a:r>
              <a:rPr lang="en-US" sz="2400" dirty="0"/>
              <a:t>The center of gravity is the point where the whole weight of the load is concentrated. </a:t>
            </a:r>
          </a:p>
        </p:txBody>
      </p:sp>
      <p:pic>
        <p:nvPicPr>
          <p:cNvPr id="2050" name="Picture 2" descr="Car Accident, Machine, Rollover, Sign, Symbol, Icon"/>
          <p:cNvPicPr>
            <a:picLocks noChangeAspect="1" noChangeArrowheads="1"/>
          </p:cNvPicPr>
          <p:nvPr/>
        </p:nvPicPr>
        <p:blipFill rotWithShape="1">
          <a:blip r:embed="rId2">
            <a:duotone>
              <a:prstClr val="black"/>
              <a:srgbClr val="C00000">
                <a:tint val="45000"/>
                <a:satMod val="400000"/>
              </a:srgbClr>
            </a:duotone>
            <a:extLst>
              <a:ext uri="{BEBA8EAE-BF5A-486C-A8C5-ECC9F3942E4B}">
                <a14:imgProps xmlns:a14="http://schemas.microsoft.com/office/drawing/2010/main">
                  <a14:imgLayer r:embed="rId3">
                    <a14:imgEffect>
                      <a14:artisticChalkSketch/>
                    </a14:imgEffect>
                    <a14:imgEffect>
                      <a14:sharpenSoften amount="-50000"/>
                    </a14:imgEffect>
                    <a14:imgEffect>
                      <a14:brightnessContrast bright="40000" contrast="-20000"/>
                    </a14:imgEffect>
                  </a14:imgLayer>
                </a14:imgProps>
              </a:ext>
              <a:ext uri="{28A0092B-C50C-407E-A947-70E740481C1C}">
                <a14:useLocalDpi xmlns:a14="http://schemas.microsoft.com/office/drawing/2010/main" val="0"/>
              </a:ext>
            </a:extLst>
          </a:blip>
          <a:srcRect l="12810" t="13705" r="15633" b="12971"/>
          <a:stretch/>
        </p:blipFill>
        <p:spPr bwMode="auto">
          <a:xfrm>
            <a:off x="3390127" y="3615810"/>
            <a:ext cx="2738880" cy="280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385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08698" y="541469"/>
            <a:ext cx="8501738" cy="5927462"/>
          </a:xfrm>
        </p:spPr>
        <p:txBody>
          <a:bodyPr>
            <a:normAutofit/>
          </a:bodyPr>
          <a:lstStyle/>
          <a:p>
            <a:pPr marL="0" indent="0">
              <a:buNone/>
            </a:pPr>
            <a:r>
              <a:rPr lang="en-US" sz="2400" dirty="0"/>
              <a:t>Federal regulations require that the total working load limit of any system used to secure an article or group of articles against movement </a:t>
            </a:r>
            <a:r>
              <a:rPr lang="en-US" sz="2400" dirty="0">
                <a:solidFill>
                  <a:srgbClr val="FFC000"/>
                </a:solidFill>
              </a:rPr>
              <a:t>must be at least one-half times the weight of the article or group of articles.</a:t>
            </a:r>
          </a:p>
          <a:p>
            <a:pPr marL="0" indent="0">
              <a:buNone/>
            </a:pPr>
            <a:r>
              <a:rPr lang="en-US" sz="2400" dirty="0"/>
              <a:t>Proper tie-down equipment must be used, including ropes, straps, chains, and tensioning devices (winches, ratchets, clinching components). Tie-downs must be attached to the vehicle correctly (hooks, bolts, rails, rings). </a:t>
            </a:r>
          </a:p>
          <a:p>
            <a:pPr marL="0" indent="0">
              <a:buNone/>
            </a:pPr>
            <a:endParaRPr lang="en-US" sz="2400" dirty="0"/>
          </a:p>
        </p:txBody>
      </p:sp>
      <p:pic>
        <p:nvPicPr>
          <p:cNvPr id="1026" name="Picture 2" descr="http://images.clipart.com/thb/thb6/CL/artineed/things/rope_knots_001/16190088.thb.jpg?00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91198">
            <a:off x="974121" y="4418566"/>
            <a:ext cx="1439924" cy="18326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downloads.clipart.com/21613137.png?t=1406943403&amp;h=79a1dd7bebbe408bfa7a83e20f81c68f&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204647">
            <a:off x="2313179" y="3935959"/>
            <a:ext cx="1591909" cy="103155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images.clipart.com/thb/thb9/PH/5344_2004120013/040201_1942_24/19281690.thb.jpg?040201_1942_2463_a__s"/>
          <p:cNvPicPr>
            <a:picLocks noChangeAspect="1" noChangeArrowheads="1"/>
          </p:cNvPicPr>
          <p:nvPr/>
        </p:nvPicPr>
        <p:blipFill rotWithShape="1">
          <a:blip r:embed="rId4">
            <a:extLst>
              <a:ext uri="{28A0092B-C50C-407E-A947-70E740481C1C}">
                <a14:useLocalDpi xmlns:a14="http://schemas.microsoft.com/office/drawing/2010/main" val="0"/>
              </a:ext>
            </a:extLst>
          </a:blip>
          <a:srcRect l="40358" t="37828" r="14911" b="19703"/>
          <a:stretch/>
        </p:blipFill>
        <p:spPr bwMode="auto">
          <a:xfrm rot="19450533">
            <a:off x="7259722" y="4207101"/>
            <a:ext cx="1954942" cy="12356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images.clipart.com/thb/thb14/PH/images/39177665.thb.jpg?1001635520"/>
          <p:cNvPicPr>
            <a:picLocks noChangeAspect="1" noChangeArrowheads="1"/>
          </p:cNvPicPr>
          <p:nvPr/>
        </p:nvPicPr>
        <p:blipFill rotWithShape="1">
          <a:blip r:embed="rId5">
            <a:extLst>
              <a:ext uri="{28A0092B-C50C-407E-A947-70E740481C1C}">
                <a14:useLocalDpi xmlns:a14="http://schemas.microsoft.com/office/drawing/2010/main" val="0"/>
              </a:ext>
            </a:extLst>
          </a:blip>
          <a:srcRect l="3371" t="27428" r="-634" b="12660"/>
          <a:stretch/>
        </p:blipFill>
        <p:spPr bwMode="auto">
          <a:xfrm>
            <a:off x="3763098" y="5235864"/>
            <a:ext cx="1362493" cy="126071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images.clipart.com/thb/thb11/CL/5344_2005030011/010716_0869_73/24484624.thb.jpg?010716_0869_7369_o__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59567" y="3812852"/>
            <a:ext cx="2061868" cy="172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084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324354"/>
            <a:ext cx="8501738" cy="5927462"/>
          </a:xfrm>
        </p:spPr>
        <p:txBody>
          <a:bodyPr>
            <a:normAutofit/>
          </a:bodyPr>
          <a:lstStyle/>
          <a:p>
            <a:pPr marL="514350" indent="-514350">
              <a:buFont typeface="+mj-lt"/>
              <a:buAutoNum type="arabicPeriod" startAt="3"/>
            </a:pPr>
            <a:r>
              <a:rPr lang="en-US" sz="2800" dirty="0">
                <a:solidFill>
                  <a:srgbClr val="FF9E38"/>
                </a:solidFill>
              </a:rPr>
              <a:t>Block and Brace Cargo -</a:t>
            </a:r>
            <a:r>
              <a:rPr lang="en-US" sz="2400" dirty="0">
                <a:solidFill>
                  <a:srgbClr val="FF9E38"/>
                </a:solidFill>
              </a:rPr>
              <a:t> Blocking</a:t>
            </a:r>
            <a:r>
              <a:rPr lang="en-US" sz="2400" dirty="0"/>
              <a:t> is used in the front, back, and/or sides of a piece of cargo to keep it from sliding. Blocking is shaped to fit snugly against cargo. It is secured to the cargo deck to prevent cargo movement. </a:t>
            </a:r>
            <a:r>
              <a:rPr lang="en-US" sz="2400" dirty="0">
                <a:solidFill>
                  <a:srgbClr val="FF9E38"/>
                </a:solidFill>
              </a:rPr>
              <a:t>Bracing</a:t>
            </a:r>
            <a:r>
              <a:rPr lang="en-US" sz="2400" dirty="0"/>
              <a:t> is also used to prevent movement of cargo. Bracing goes from the upper part of the cargo to the floor and/or walls of the cargo compartment. </a:t>
            </a:r>
          </a:p>
          <a:p>
            <a:pPr marL="457200" indent="-457200">
              <a:buAutoNum type="alphaLcPeriod"/>
            </a:pPr>
            <a:endParaRPr lang="en-US" sz="2400" dirty="0">
              <a:solidFill>
                <a:srgbClr val="FF9E38"/>
              </a:solidFill>
            </a:endParaRPr>
          </a:p>
        </p:txBody>
      </p:sp>
      <p:pic>
        <p:nvPicPr>
          <p:cNvPr id="13314" name="Picture 2" descr="http://upload.wikimedia.org/wikipedia/commons/8/83/SuperWed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8841" y="3679699"/>
            <a:ext cx="3481451" cy="257211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18841" y="6019188"/>
            <a:ext cx="3481451" cy="46525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491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sz="2800" dirty="0">
                <a:solidFill>
                  <a:srgbClr val="FF9E38"/>
                </a:solidFill>
              </a:rPr>
              <a:t>4.  Securing cargo with </a:t>
            </a:r>
            <a:r>
              <a:rPr lang="en-US" sz="2800" dirty="0" err="1">
                <a:solidFill>
                  <a:srgbClr val="FF9E38"/>
                </a:solidFill>
              </a:rPr>
              <a:t>Tiedowns</a:t>
            </a:r>
            <a:r>
              <a:rPr lang="en-US" sz="2800" dirty="0">
                <a:solidFill>
                  <a:srgbClr val="FF9E38"/>
                </a:solidFill>
              </a:rPr>
              <a:t> </a:t>
            </a:r>
            <a:r>
              <a:rPr lang="en-US" dirty="0"/>
              <a:t>– </a:t>
            </a:r>
            <a:r>
              <a:rPr lang="en-US" dirty="0" err="1"/>
              <a:t>Tiedowns</a:t>
            </a:r>
            <a:r>
              <a:rPr lang="en-US" dirty="0"/>
              <a:t> are critical safety elements to keep cargo from dangerously shifting or falling off. Federal regulations define the total working load limit of any system used to secure an article or group of articles against movement. That limit must be at least one-half times the weight of the article or group of articles.</a:t>
            </a:r>
          </a:p>
          <a:p>
            <a:pPr marL="0" indent="0">
              <a:buNone/>
            </a:pPr>
            <a:r>
              <a:rPr lang="en-US" dirty="0"/>
              <a:t>Proper </a:t>
            </a:r>
            <a:r>
              <a:rPr lang="en-US" dirty="0" err="1"/>
              <a:t>tiedown</a:t>
            </a:r>
            <a:r>
              <a:rPr lang="en-US" dirty="0"/>
              <a:t> equipment must be used, including ropes, straps, chains, and tensioning devices (winches, ratchets, clinching components. They must be attached to the vehicle correctly (hooks, bolts, rails, rings). </a:t>
            </a:r>
          </a:p>
          <a:p>
            <a:pPr marL="0" indent="0">
              <a:buNone/>
            </a:pPr>
            <a:endParaRPr lang="en-US" dirty="0"/>
          </a:p>
        </p:txBody>
      </p:sp>
      <p:pic>
        <p:nvPicPr>
          <p:cNvPr id="14338" name="Picture 2" descr="http://upload.wikimedia.org/wikipedia/commons/thumb/4/41/Lashing_application_flat_rack.jpg/800px-Lashing_application_flat_rac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44" y="4232788"/>
            <a:ext cx="2756078" cy="206428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4464507" y="4232788"/>
            <a:ext cx="3811644" cy="2076100"/>
          </a:xfrm>
          <a:prstGeom prst="rect">
            <a:avLst/>
          </a:prstGeom>
        </p:spPr>
      </p:pic>
      <p:sp>
        <p:nvSpPr>
          <p:cNvPr id="4" name="Oval 3"/>
          <p:cNvSpPr/>
          <p:nvPr/>
        </p:nvSpPr>
        <p:spPr>
          <a:xfrm>
            <a:off x="210065" y="704335"/>
            <a:ext cx="209543" cy="2095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94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accel="50000" decel="50000" fill="hold" grpId="0" nodeType="afterEffect">
                                  <p:stCondLst>
                                    <p:cond delay="0"/>
                                  </p:stCondLst>
                                  <p:childTnLst>
                                    <p:animMotion origin="layout" path="M 1.90476E-6 4.44444E-6 C 1.90476E-6 0.0331 0.06795 0.05995 0.15145 0.05995 C 0.25 0.05995 0.28505 0.03009 0.30059 0.01203 L 0.31564 -0.01204 C 0.33052 -0.0301 0.36855 -0.05996 0.47966 -0.05996 C 0.55026 -0.05996 0.63128 -0.03311 0.63128 4.44444E-6 C 0.63128 0.0331 0.55026 0.05995 0.47966 0.05995 C 0.36855 0.05995 0.33052 0.03009 0.31564 0.01203 L 0.30059 -0.01204 C 0.28505 -0.0301 0.25 -0.05996 0.15145 -0.05996 C 0.06795 -0.05996 1.90476E-6 -0.03311 1.90476E-6 4.44444E-6 Z " pathEditMode="relative" rAng="0" ptsTypes="AAAAAAAAAAA">
                                      <p:cBhvr>
                                        <p:cTn id="6" dur="2000" fill="hold"/>
                                        <p:tgtEl>
                                          <p:spTgt spid="4"/>
                                        </p:tgtEl>
                                        <p:attrNameLst>
                                          <p:attrName>ppt_x</p:attrName>
                                          <p:attrName>ppt_y</p:attrName>
                                        </p:attrNameLst>
                                      </p:cBhvr>
                                      <p:rCtr x="3156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1282943" y="3891385"/>
            <a:ext cx="279400" cy="279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1489693" y="3913352"/>
            <a:ext cx="222422" cy="2224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p:txBody>
          <a:bodyPr/>
          <a:lstStyle/>
          <a:p>
            <a:pPr marL="0" indent="0">
              <a:buNone/>
            </a:pPr>
            <a:r>
              <a:rPr lang="en-US" dirty="0"/>
              <a:t>Cargo should have at least two </a:t>
            </a:r>
            <a:r>
              <a:rPr lang="en-US" dirty="0" err="1"/>
              <a:t>tiedowns</a:t>
            </a:r>
            <a:r>
              <a:rPr lang="en-US" dirty="0"/>
              <a:t>. Cargo should have at least one </a:t>
            </a:r>
            <a:r>
              <a:rPr lang="en-US" dirty="0" err="1"/>
              <a:t>tiedown</a:t>
            </a:r>
            <a:r>
              <a:rPr lang="en-US" dirty="0"/>
              <a:t> for each 10 </a:t>
            </a:r>
            <a:r>
              <a:rPr lang="en-US" dirty="0" err="1"/>
              <a:t>ft</a:t>
            </a:r>
            <a:r>
              <a:rPr lang="en-US" dirty="0"/>
              <a:t> of cargo. Make sure you have enough </a:t>
            </a:r>
            <a:r>
              <a:rPr lang="en-US" dirty="0" err="1"/>
              <a:t>tiedowns</a:t>
            </a:r>
            <a:r>
              <a:rPr lang="en-US" dirty="0"/>
              <a:t> to meet this need. No matter how small the cargo, it should have at least two </a:t>
            </a:r>
            <a:r>
              <a:rPr lang="en-US" dirty="0" err="1"/>
              <a:t>tiedowns</a:t>
            </a:r>
            <a:r>
              <a:rPr lang="en-US" dirty="0"/>
              <a:t>. </a:t>
            </a:r>
          </a:p>
        </p:txBody>
      </p:sp>
      <p:pic>
        <p:nvPicPr>
          <p:cNvPr id="15362" name="Picture 2" descr="http://upload.wikimedia.org/wikipedia/commons/d/da/M55s_%28VX_rockets%29_ready_for_transpo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0749" y="2121677"/>
            <a:ext cx="2755555" cy="206666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upload.wikimedia.org/wikipedia/commons/thumb/b/bd/FEMA_-_37694_-_FEMA_Disaster_relief_supplies_staged_in_Louisiana.jpg/1024px-FEMA_-_37694_-_FEMA_Disaster_relief_supplies_staged_in_Louisia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8993" y="4449479"/>
            <a:ext cx="3390814" cy="2260543"/>
          </a:xfrm>
          <a:prstGeom prst="rect">
            <a:avLst/>
          </a:prstGeom>
          <a:noFill/>
          <a:extLst>
            <a:ext uri="{909E8E84-426E-40DD-AFC4-6F175D3DCCD1}">
              <a14:hiddenFill xmlns:a14="http://schemas.microsoft.com/office/drawing/2010/main">
                <a:solidFill>
                  <a:srgbClr val="FFFFFF"/>
                </a:solidFill>
              </a14:hiddenFill>
            </a:ext>
          </a:extLst>
        </p:spPr>
      </p:pic>
      <p:sp>
        <p:nvSpPr>
          <p:cNvPr id="10" name="Freeform 9"/>
          <p:cNvSpPr/>
          <p:nvPr/>
        </p:nvSpPr>
        <p:spPr>
          <a:xfrm>
            <a:off x="1318740" y="1640093"/>
            <a:ext cx="6204405" cy="5096502"/>
          </a:xfrm>
          <a:custGeom>
            <a:avLst/>
            <a:gdLst>
              <a:gd name="connsiteX0" fmla="*/ 63500 w 6204405"/>
              <a:gd name="connsiteY0" fmla="*/ 2388738 h 5096502"/>
              <a:gd name="connsiteX1" fmla="*/ 419100 w 6204405"/>
              <a:gd name="connsiteY1" fmla="*/ 1194938 h 5096502"/>
              <a:gd name="connsiteX2" fmla="*/ 1168400 w 6204405"/>
              <a:gd name="connsiteY2" fmla="*/ 305938 h 5096502"/>
              <a:gd name="connsiteX3" fmla="*/ 2260600 w 6204405"/>
              <a:gd name="connsiteY3" fmla="*/ 1728338 h 5096502"/>
              <a:gd name="connsiteX4" fmla="*/ 2501900 w 6204405"/>
              <a:gd name="connsiteY4" fmla="*/ 2312538 h 5096502"/>
              <a:gd name="connsiteX5" fmla="*/ 3733800 w 6204405"/>
              <a:gd name="connsiteY5" fmla="*/ 5081138 h 5096502"/>
              <a:gd name="connsiteX6" fmla="*/ 4953000 w 6204405"/>
              <a:gd name="connsiteY6" fmla="*/ 3277738 h 5096502"/>
              <a:gd name="connsiteX7" fmla="*/ 6197600 w 6204405"/>
              <a:gd name="connsiteY7" fmla="*/ 115438 h 5096502"/>
              <a:gd name="connsiteX8" fmla="*/ 4381500 w 6204405"/>
              <a:gd name="connsiteY8" fmla="*/ 636138 h 5096502"/>
              <a:gd name="connsiteX9" fmla="*/ 0 w 6204405"/>
              <a:gd name="connsiteY9" fmla="*/ 1982338 h 5096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04405" h="5096502">
                <a:moveTo>
                  <a:pt x="63500" y="2388738"/>
                </a:moveTo>
                <a:cubicBezTo>
                  <a:pt x="149225" y="1965404"/>
                  <a:pt x="234950" y="1542071"/>
                  <a:pt x="419100" y="1194938"/>
                </a:cubicBezTo>
                <a:cubicBezTo>
                  <a:pt x="603250" y="847805"/>
                  <a:pt x="861483" y="217038"/>
                  <a:pt x="1168400" y="305938"/>
                </a:cubicBezTo>
                <a:cubicBezTo>
                  <a:pt x="1475317" y="394838"/>
                  <a:pt x="2038350" y="1393905"/>
                  <a:pt x="2260600" y="1728338"/>
                </a:cubicBezTo>
                <a:cubicBezTo>
                  <a:pt x="2482850" y="2062771"/>
                  <a:pt x="2256367" y="1753738"/>
                  <a:pt x="2501900" y="2312538"/>
                </a:cubicBezTo>
                <a:cubicBezTo>
                  <a:pt x="2747433" y="2871338"/>
                  <a:pt x="3325283" y="4920271"/>
                  <a:pt x="3733800" y="5081138"/>
                </a:cubicBezTo>
                <a:cubicBezTo>
                  <a:pt x="4142317" y="5242005"/>
                  <a:pt x="4542367" y="4105355"/>
                  <a:pt x="4953000" y="3277738"/>
                </a:cubicBezTo>
                <a:cubicBezTo>
                  <a:pt x="5363633" y="2450121"/>
                  <a:pt x="6292850" y="555705"/>
                  <a:pt x="6197600" y="115438"/>
                </a:cubicBezTo>
                <a:cubicBezTo>
                  <a:pt x="6102350" y="-324829"/>
                  <a:pt x="4381500" y="636138"/>
                  <a:pt x="4381500" y="636138"/>
                </a:cubicBezTo>
                <a:lnTo>
                  <a:pt x="0" y="1982338"/>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http://upload.wikimedia.org/wikipedia/commons/e/e1/Lashing_and_dunnage_bag_applica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7069" y="2174192"/>
            <a:ext cx="2685537" cy="2014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7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1.85185E-6 -1.48148E-6 L 0.03836 -0.18889 L 0.10846 -0.30741 L 0.17725 -0.18889 L 0.2619 0.02778 L 0.33069 0.29259 L 0.37153 0.39445 L 0.42328 0.36667 L 0.49586 0.17014 L 0.64021 -0.33333 L 0.60979 -0.35926 L 0.55291 -0.31852 L -0.00794 -0.05185 " pathEditMode="relative" rAng="0" ptsTypes="AAAAAAAAAAAAA">
                                      <p:cBhvr>
                                        <p:cTn id="6" dur="2000" fill="hold"/>
                                        <p:tgtEl>
                                          <p:spTgt spid="9"/>
                                        </p:tgtEl>
                                        <p:attrNameLst>
                                          <p:attrName>ppt_x</p:attrName>
                                          <p:attrName>ppt_y</p:attrName>
                                        </p:attrNameLst>
                                      </p:cBhvr>
                                      <p:rCtr x="31614" y="1759"/>
                                    </p:animMotion>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1924" y="1556951"/>
            <a:ext cx="4411362" cy="50415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p:txBody>
          <a:bodyPr/>
          <a:lstStyle/>
          <a:p>
            <a:pPr marL="0" indent="0">
              <a:buNone/>
            </a:pPr>
            <a:r>
              <a:rPr lang="en-US" dirty="0"/>
              <a:t>There are other regulations and suggestions on how to safely transport different types of cargo. Those are covered in your CDL Manual. Make it your friend and constant companion.</a:t>
            </a:r>
          </a:p>
        </p:txBody>
      </p:sp>
      <p:sp>
        <p:nvSpPr>
          <p:cNvPr id="3" name="TextBox 2"/>
          <p:cNvSpPr txBox="1"/>
          <p:nvPr/>
        </p:nvSpPr>
        <p:spPr>
          <a:xfrm>
            <a:off x="2656703" y="1779373"/>
            <a:ext cx="3924664" cy="2677656"/>
          </a:xfrm>
          <a:prstGeom prst="rect">
            <a:avLst/>
          </a:prstGeom>
          <a:noFill/>
        </p:spPr>
        <p:txBody>
          <a:bodyPr wrap="none" rtlCol="0">
            <a:spAutoFit/>
          </a:bodyPr>
          <a:lstStyle/>
          <a:p>
            <a:pPr algn="ctr"/>
            <a:endParaRPr lang="en-US" sz="2400" dirty="0">
              <a:solidFill>
                <a:schemeClr val="bg1"/>
              </a:solidFill>
            </a:endParaRPr>
          </a:p>
          <a:p>
            <a:pPr algn="ctr"/>
            <a:r>
              <a:rPr lang="en-US" sz="2400" dirty="0">
                <a:solidFill>
                  <a:schemeClr val="bg1"/>
                </a:solidFill>
              </a:rPr>
              <a:t> STATE OF UTAH </a:t>
            </a:r>
          </a:p>
          <a:p>
            <a:pPr algn="ctr"/>
            <a:r>
              <a:rPr lang="en-US" sz="2400" dirty="0">
                <a:solidFill>
                  <a:schemeClr val="bg1"/>
                </a:solidFill>
              </a:rPr>
              <a:t>Department of Public Safety </a:t>
            </a:r>
          </a:p>
          <a:p>
            <a:pPr algn="ctr"/>
            <a:r>
              <a:rPr lang="en-US" sz="2400" dirty="0">
                <a:solidFill>
                  <a:schemeClr val="bg1"/>
                </a:solidFill>
              </a:rPr>
              <a:t>Driver License Division </a:t>
            </a:r>
          </a:p>
          <a:p>
            <a:pPr algn="ctr"/>
            <a:r>
              <a:rPr lang="en-US" sz="2400" dirty="0">
                <a:solidFill>
                  <a:schemeClr val="bg1"/>
                </a:solidFill>
              </a:rPr>
              <a:t>P.O. Box 30560 </a:t>
            </a:r>
          </a:p>
          <a:p>
            <a:pPr algn="ctr"/>
            <a:r>
              <a:rPr lang="en-US" sz="2400" dirty="0">
                <a:solidFill>
                  <a:schemeClr val="bg1"/>
                </a:solidFill>
              </a:rPr>
              <a:t>Salt Lake City, UT 84130-0560 </a:t>
            </a:r>
          </a:p>
          <a:p>
            <a:pPr algn="ctr"/>
            <a:r>
              <a:rPr lang="en-US" sz="2400" dirty="0">
                <a:hlinkClick r:id="rId2"/>
              </a:rPr>
              <a:t>http://driverlicense.utah.gov </a:t>
            </a:r>
            <a:endParaRPr lang="en-US" sz="2400" dirty="0"/>
          </a:p>
        </p:txBody>
      </p:sp>
    </p:spTree>
    <p:extLst>
      <p:ext uri="{BB962C8B-B14F-4D97-AF65-F5344CB8AC3E}">
        <p14:creationId xmlns:p14="http://schemas.microsoft.com/office/powerpoint/2010/main" val="1369681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6572" y="1854730"/>
            <a:ext cx="8611856" cy="3702009"/>
          </a:xfrm>
        </p:spPr>
        <p:txBody>
          <a:bodyPr>
            <a:normAutofit/>
          </a:bodyPr>
          <a:lstStyle/>
          <a:p>
            <a:pPr marL="0" indent="0" algn="ctr">
              <a:buNone/>
            </a:pPr>
            <a:r>
              <a:rPr lang="en-US" sz="3200" dirty="0">
                <a:solidFill>
                  <a:srgbClr val="FFC000"/>
                </a:solidFill>
              </a:rPr>
              <a:t>C. MEASURING VOLUME</a:t>
            </a:r>
          </a:p>
        </p:txBody>
      </p:sp>
      <p:sp>
        <p:nvSpPr>
          <p:cNvPr id="6" name="Cube 5"/>
          <p:cNvSpPr/>
          <p:nvPr/>
        </p:nvSpPr>
        <p:spPr>
          <a:xfrm>
            <a:off x="3535577" y="3153507"/>
            <a:ext cx="2453846" cy="1705232"/>
          </a:xfrm>
          <a:prstGeom prst="cube">
            <a:avLst/>
          </a:prstGeom>
          <a:solidFill>
            <a:srgbClr val="FF9E3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79273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52624" y="260893"/>
            <a:ext cx="8616776" cy="5927462"/>
          </a:xfrm>
        </p:spPr>
        <p:txBody>
          <a:bodyPr>
            <a:normAutofit/>
          </a:bodyPr>
          <a:lstStyle/>
          <a:p>
            <a:pPr marL="0" indent="0">
              <a:buNone/>
            </a:pPr>
            <a:r>
              <a:rPr lang="en-US" sz="2400" dirty="0"/>
              <a:t>Unlike weight, we don’t really measure a person’s volume, but we might measure blood volume if needed. The total blood volume for an average 150-pound human is approximately 5 </a:t>
            </a:r>
            <a:r>
              <a:rPr lang="en-US" dirty="0"/>
              <a:t>1/2</a:t>
            </a:r>
            <a:r>
              <a:rPr lang="en-US" sz="2400" dirty="0"/>
              <a:t> quarts, or a little more than 160 ounces! That is how much blood is held in the average human. Later, we are going to work with measuring air and gas pressure much like you measure blood pressure in humans.</a:t>
            </a:r>
          </a:p>
          <a:p>
            <a:pPr marL="0" indent="0">
              <a:buNone/>
            </a:pPr>
            <a:endParaRPr lang="en-US" sz="2400" dirty="0"/>
          </a:p>
          <a:p>
            <a:pPr marL="0" indent="0">
              <a:buNone/>
            </a:pPr>
            <a:endParaRPr lang="en-US" sz="2400" dirty="0"/>
          </a:p>
          <a:p>
            <a:pPr marL="0" indent="0">
              <a:buNone/>
            </a:pPr>
            <a:r>
              <a:rPr lang="en-US" sz="2400" dirty="0"/>
              <a:t>However, we do measure liquid volumes every day when we buy quarts of milk or gallons of gas. </a:t>
            </a:r>
          </a:p>
          <a:p>
            <a:pPr marL="0" indent="0">
              <a:buNone/>
            </a:pPr>
            <a:endParaRPr lang="en-US" sz="2400" dirty="0"/>
          </a:p>
          <a:p>
            <a:pPr marL="0" indent="0">
              <a:buNone/>
            </a:pPr>
            <a:endParaRPr lang="en-US" dirty="0"/>
          </a:p>
          <a:p>
            <a:pPr marL="0" indent="0">
              <a:buNone/>
            </a:pPr>
            <a:endParaRPr lang="en-US" dirty="0"/>
          </a:p>
        </p:txBody>
      </p:sp>
      <p:pic>
        <p:nvPicPr>
          <p:cNvPr id="20484" name="Picture 4" descr="beverages,cartons,dairy products,drinks,food,household,milk"/>
          <p:cNvPicPr>
            <a:picLocks noChangeAspect="1" noChangeArrowheads="1"/>
          </p:cNvPicPr>
          <p:nvPr/>
        </p:nvPicPr>
        <p:blipFill rotWithShape="1">
          <a:blip r:embed="rId2">
            <a:extLst>
              <a:ext uri="{28A0092B-C50C-407E-A947-70E740481C1C}">
                <a14:useLocalDpi xmlns:a14="http://schemas.microsoft.com/office/drawing/2010/main" val="0"/>
              </a:ext>
            </a:extLst>
          </a:blip>
          <a:srcRect l="10588" t="-246" r="10503" b="238"/>
          <a:stretch/>
        </p:blipFill>
        <p:spPr bwMode="auto">
          <a:xfrm>
            <a:off x="5487584" y="5412649"/>
            <a:ext cx="821850" cy="1041597"/>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ttp://images.clipart.com/thb/thb8/PH/dp5195_20030121/housewares_tools/7552261.thb.jpg?030118_pc_013"/>
          <p:cNvPicPr>
            <a:picLocks noChangeAspect="1" noChangeArrowheads="1"/>
          </p:cNvPicPr>
          <p:nvPr/>
        </p:nvPicPr>
        <p:blipFill rotWithShape="1">
          <a:blip r:embed="rId3">
            <a:extLst>
              <a:ext uri="{28A0092B-C50C-407E-A947-70E740481C1C}">
                <a14:useLocalDpi xmlns:a14="http://schemas.microsoft.com/office/drawing/2010/main" val="0"/>
              </a:ext>
            </a:extLst>
          </a:blip>
          <a:srcRect l="26925" t="30420" r="26891" b="12021"/>
          <a:stretch/>
        </p:blipFill>
        <p:spPr bwMode="auto">
          <a:xfrm>
            <a:off x="3999696" y="5244366"/>
            <a:ext cx="689081" cy="1378161"/>
          </a:xfrm>
          <a:prstGeom prst="rect">
            <a:avLst/>
          </a:prstGeom>
          <a:noFill/>
          <a:extLst>
            <a:ext uri="{909E8E84-426E-40DD-AFC4-6F175D3DCCD1}">
              <a14:hiddenFill xmlns:a14="http://schemas.microsoft.com/office/drawing/2010/main">
                <a:solidFill>
                  <a:srgbClr val="FFFFFF"/>
                </a:solidFill>
              </a14:hiddenFill>
            </a:ext>
          </a:extLst>
        </p:spPr>
      </p:pic>
      <p:pic>
        <p:nvPicPr>
          <p:cNvPr id="20488" name="Picture 8" descr="http://images.clipart.com/thb/thb14/PH/Corel_8901/34812809.thb.jpg?000802_c520_0000_clh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1012" y="3006674"/>
            <a:ext cx="1894930" cy="1266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18453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52389" y="541469"/>
            <a:ext cx="8501738" cy="5927462"/>
          </a:xfrm>
        </p:spPr>
        <p:txBody>
          <a:bodyPr>
            <a:normAutofit/>
          </a:bodyPr>
          <a:lstStyle/>
          <a:p>
            <a:pPr marL="0" indent="0">
              <a:buNone/>
            </a:pPr>
            <a:r>
              <a:rPr lang="en-US" dirty="0"/>
              <a:t>What is volume and how do commercial drivers measure it when they work with load amounts?</a:t>
            </a:r>
          </a:p>
          <a:p>
            <a:pPr marL="0" indent="0">
              <a:buNone/>
            </a:pPr>
            <a:r>
              <a:rPr lang="en-US" sz="2400" dirty="0">
                <a:solidFill>
                  <a:srgbClr val="FFC000"/>
                </a:solidFill>
              </a:rPr>
              <a:t>Volume is the measurement of how much space is held in a three dimensional object, like a box, a freezer, or a canister. In trucking, that space might be the total space contained in a cargo unit.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You will certainly need to know how much your rig can hold both in space (volume) and weight in pounds or tons. </a:t>
            </a:r>
          </a:p>
        </p:txBody>
      </p:sp>
      <p:pic>
        <p:nvPicPr>
          <p:cNvPr id="30722" name="Picture 2" descr="http://images.clipart.com/thb/thb9/PHDC/20080701/PBJ/5/71992700.thb.jpg?10017370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8244" y="3100453"/>
            <a:ext cx="3070028" cy="2122705"/>
          </a:xfrm>
          <a:prstGeom prst="rect">
            <a:avLst/>
          </a:prstGeom>
          <a:noFill/>
          <a:extLst>
            <a:ext uri="{909E8E84-426E-40DD-AFC4-6F175D3DCCD1}">
              <a14:hiddenFill xmlns:a14="http://schemas.microsoft.com/office/drawing/2010/main">
                <a:solidFill>
                  <a:srgbClr val="FFFFFF"/>
                </a:solidFill>
              </a14:hiddenFill>
            </a:ext>
          </a:extLst>
        </p:spPr>
      </p:pic>
      <p:sp>
        <p:nvSpPr>
          <p:cNvPr id="3" name="Right Arrow 2"/>
          <p:cNvSpPr/>
          <p:nvPr/>
        </p:nvSpPr>
        <p:spPr>
          <a:xfrm rot="16200000">
            <a:off x="6196972" y="4823107"/>
            <a:ext cx="482600" cy="317500"/>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3424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 0 L -0.00264 -0.3 L -0.31614 -0.3 C -0.3158 -0.20185 -0.31531 -0.1037 -0.31481 -0.00556 L 0.00926 -0.0037 " pathEditMode="relative" ptsTypes="AAAAA">
                                      <p:cBhvr>
                                        <p:cTn id="6" dur="3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4950" y="448938"/>
            <a:ext cx="8821471" cy="6409061"/>
          </a:xfrm>
        </p:spPr>
        <p:txBody>
          <a:bodyPr>
            <a:normAutofit/>
          </a:bodyPr>
          <a:lstStyle/>
          <a:p>
            <a:pPr marL="0" indent="0" algn="ctr">
              <a:buNone/>
            </a:pPr>
            <a:r>
              <a:rPr lang="en-US" sz="2400" dirty="0"/>
              <a:t>Volume is measured using </a:t>
            </a:r>
            <a:r>
              <a:rPr lang="en-US" sz="2400" dirty="0">
                <a:solidFill>
                  <a:srgbClr val="FFC000"/>
                </a:solidFill>
              </a:rPr>
              <a:t>three</a:t>
            </a:r>
            <a:r>
              <a:rPr lang="en-US" sz="2400" dirty="0"/>
              <a:t> dimensions, not two. Let’s start discussing two dimensions.</a:t>
            </a:r>
          </a:p>
          <a:p>
            <a:pPr marL="0" indent="0">
              <a:buNone/>
            </a:pPr>
            <a:r>
              <a:rPr lang="en-US" sz="2400" dirty="0"/>
              <a:t>A </a:t>
            </a:r>
            <a:r>
              <a:rPr lang="en-US" sz="2400" dirty="0">
                <a:solidFill>
                  <a:srgbClr val="FFFF00"/>
                </a:solidFill>
              </a:rPr>
              <a:t>two-dimensional</a:t>
            </a:r>
            <a:r>
              <a:rPr lang="en-US" sz="2400" dirty="0"/>
              <a:t> (2D) object only has two dimensions.</a:t>
            </a:r>
          </a:p>
          <a:p>
            <a:pPr marL="0" indent="0">
              <a:buNone/>
            </a:pPr>
            <a:r>
              <a:rPr lang="en-US" dirty="0"/>
              <a:t>For example, if you want to find out  what area is covered by a 2D object, like a rug, or a window frame, or a garden, you simply multiply the two dimensions: length and width. The formula looks like this: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br>
              <a:rPr lang="en-US" dirty="0"/>
            </a:br>
            <a:r>
              <a:rPr lang="en-US" dirty="0"/>
              <a:t>When you multiply </a:t>
            </a:r>
            <a:r>
              <a:rPr lang="en-US" dirty="0">
                <a:solidFill>
                  <a:srgbClr val="FFC000"/>
                </a:solidFill>
              </a:rPr>
              <a:t>two</a:t>
            </a:r>
            <a:r>
              <a:rPr lang="en-US" dirty="0"/>
              <a:t> dimensions, the answer is always reported in </a:t>
            </a:r>
            <a:r>
              <a:rPr lang="en-US" dirty="0">
                <a:solidFill>
                  <a:srgbClr val="FFC000"/>
                </a:solidFill>
              </a:rPr>
              <a:t>SQUARE</a:t>
            </a:r>
            <a:r>
              <a:rPr lang="en-US" dirty="0"/>
              <a:t> terms. To show that a number is squared, you add a little superscripted </a:t>
            </a:r>
            <a:r>
              <a:rPr lang="en-US" baseline="30000" dirty="0">
                <a:solidFill>
                  <a:srgbClr val="FFC000"/>
                </a:solidFill>
              </a:rPr>
              <a:t>“</a:t>
            </a:r>
            <a:r>
              <a:rPr lang="en-US" sz="2400" b="1" baseline="30000" dirty="0">
                <a:solidFill>
                  <a:srgbClr val="FFC000"/>
                </a:solidFill>
              </a:rPr>
              <a:t>2”</a:t>
            </a:r>
            <a:r>
              <a:rPr lang="en-US" dirty="0"/>
              <a:t> after the number.</a:t>
            </a:r>
          </a:p>
          <a:p>
            <a:pPr marL="0" indent="0" algn="ctr">
              <a:buNone/>
            </a:pPr>
            <a:r>
              <a:rPr lang="en-US" sz="2400" dirty="0"/>
              <a:t>5 </a:t>
            </a:r>
            <a:r>
              <a:rPr lang="en-US" sz="2400" dirty="0" err="1"/>
              <a:t>ft</a:t>
            </a:r>
            <a:r>
              <a:rPr lang="en-US" sz="2400" dirty="0"/>
              <a:t> x 2.5 </a:t>
            </a:r>
            <a:r>
              <a:rPr lang="en-US" sz="2400" dirty="0" err="1"/>
              <a:t>ft</a:t>
            </a:r>
            <a:r>
              <a:rPr lang="en-US" sz="2400" dirty="0"/>
              <a:t> = </a:t>
            </a:r>
            <a:r>
              <a:rPr lang="en-US" sz="2400" dirty="0">
                <a:solidFill>
                  <a:srgbClr val="FFFF00"/>
                </a:solidFill>
              </a:rPr>
              <a:t>11 ft</a:t>
            </a:r>
            <a:r>
              <a:rPr lang="en-US" sz="2400" baseline="30000" dirty="0">
                <a:solidFill>
                  <a:srgbClr val="FFFF00"/>
                </a:solidFill>
              </a:rPr>
              <a:t>2</a:t>
            </a:r>
          </a:p>
          <a:p>
            <a:pPr marL="0" indent="0">
              <a:buNone/>
            </a:pPr>
            <a:endParaRPr lang="en-US" dirty="0"/>
          </a:p>
        </p:txBody>
      </p:sp>
      <p:sp>
        <p:nvSpPr>
          <p:cNvPr id="4" name="Rectangle 3"/>
          <p:cNvSpPr/>
          <p:nvPr/>
        </p:nvSpPr>
        <p:spPr>
          <a:xfrm>
            <a:off x="2410630" y="3111312"/>
            <a:ext cx="2181497" cy="1316083"/>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852528" y="3653468"/>
            <a:ext cx="723275" cy="305002"/>
          </a:xfrm>
          <a:prstGeom prst="rect">
            <a:avLst/>
          </a:prstGeom>
          <a:noFill/>
        </p:spPr>
        <p:txBody>
          <a:bodyPr wrap="none" rtlCol="0">
            <a:spAutoFit/>
          </a:bodyPr>
          <a:lstStyle/>
          <a:p>
            <a:r>
              <a:rPr lang="en-US" dirty="0"/>
              <a:t>width</a:t>
            </a:r>
          </a:p>
        </p:txBody>
      </p:sp>
      <p:cxnSp>
        <p:nvCxnSpPr>
          <p:cNvPr id="7" name="Straight Arrow Connector 6"/>
          <p:cNvCxnSpPr/>
          <p:nvPr/>
        </p:nvCxnSpPr>
        <p:spPr>
          <a:xfrm>
            <a:off x="4743994" y="6765161"/>
            <a:ext cx="13063" cy="1316083"/>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136808" y="4568215"/>
            <a:ext cx="779124" cy="369332"/>
          </a:xfrm>
          <a:prstGeom prst="rect">
            <a:avLst/>
          </a:prstGeom>
          <a:noFill/>
        </p:spPr>
        <p:txBody>
          <a:bodyPr wrap="none" rtlCol="0">
            <a:spAutoFit/>
          </a:bodyPr>
          <a:lstStyle/>
          <a:p>
            <a:r>
              <a:rPr lang="en-US" dirty="0"/>
              <a:t>length</a:t>
            </a:r>
          </a:p>
        </p:txBody>
      </p:sp>
      <p:cxnSp>
        <p:nvCxnSpPr>
          <p:cNvPr id="10" name="Straight Arrow Connector 9"/>
          <p:cNvCxnSpPr/>
          <p:nvPr/>
        </p:nvCxnSpPr>
        <p:spPr>
          <a:xfrm>
            <a:off x="-2181497" y="4538075"/>
            <a:ext cx="2067197"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36204" y="2813889"/>
            <a:ext cx="2286139" cy="2123658"/>
          </a:xfrm>
          <a:prstGeom prst="rect">
            <a:avLst/>
          </a:prstGeom>
          <a:noFill/>
        </p:spPr>
        <p:txBody>
          <a:bodyPr wrap="none" rtlCol="0">
            <a:spAutoFit/>
          </a:bodyPr>
          <a:lstStyle/>
          <a:p>
            <a:pPr algn="ctr"/>
            <a:r>
              <a:rPr lang="en-US" sz="3200" dirty="0">
                <a:solidFill>
                  <a:srgbClr val="FFFF00"/>
                </a:solidFill>
              </a:rPr>
              <a:t>L X W = A</a:t>
            </a:r>
            <a:endParaRPr lang="en-US" sz="3200" baseline="30000" dirty="0">
              <a:solidFill>
                <a:srgbClr val="FFFF00"/>
              </a:solidFill>
            </a:endParaRPr>
          </a:p>
          <a:p>
            <a:pPr algn="ctr"/>
            <a:r>
              <a:rPr lang="en-US" dirty="0"/>
              <a:t>Length X Width = Area</a:t>
            </a:r>
          </a:p>
          <a:p>
            <a:pPr algn="ctr"/>
            <a:r>
              <a:rPr lang="en-US" dirty="0"/>
              <a:t>Or</a:t>
            </a:r>
          </a:p>
          <a:p>
            <a:pPr algn="ctr"/>
            <a:r>
              <a:rPr lang="en-US" sz="3200" dirty="0">
                <a:solidFill>
                  <a:srgbClr val="FFFF00"/>
                </a:solidFill>
              </a:rPr>
              <a:t>A = L X W</a:t>
            </a:r>
          </a:p>
          <a:p>
            <a:pPr algn="ctr"/>
            <a:r>
              <a:rPr lang="en-US" dirty="0"/>
              <a:t>Area = Length X Width</a:t>
            </a:r>
            <a:endParaRPr lang="en-US" sz="3200" dirty="0"/>
          </a:p>
        </p:txBody>
      </p:sp>
      <p:sp>
        <p:nvSpPr>
          <p:cNvPr id="57" name="Right Arrow 56"/>
          <p:cNvSpPr/>
          <p:nvPr/>
        </p:nvSpPr>
        <p:spPr>
          <a:xfrm>
            <a:off x="-506872" y="6318337"/>
            <a:ext cx="506872" cy="359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Down Arrow 57"/>
          <p:cNvSpPr/>
          <p:nvPr/>
        </p:nvSpPr>
        <p:spPr>
          <a:xfrm rot="10800000">
            <a:off x="9039931" y="6857999"/>
            <a:ext cx="410320" cy="508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168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05093 -0.00116 L 0.47817 -0.00116 " pathEditMode="relative" rAng="0" ptsTypes="AA">
                                      <p:cBhvr>
                                        <p:cTn id="6" dur="2000" fill="hold"/>
                                        <p:tgtEl>
                                          <p:spTgt spid="10"/>
                                        </p:tgtEl>
                                        <p:attrNameLst>
                                          <p:attrName>ppt_x</p:attrName>
                                          <p:attrName>ppt_y</p:attrName>
                                        </p:attrNameLst>
                                      </p:cBhvr>
                                      <p:rCtr x="26455" y="0"/>
                                    </p:animMotion>
                                  </p:childTnLst>
                                </p:cTn>
                              </p:par>
                            </p:childTnLst>
                          </p:cTn>
                        </p:par>
                        <p:par>
                          <p:cTn id="7" fill="hold">
                            <p:stCondLst>
                              <p:cond delay="2000"/>
                            </p:stCondLst>
                            <p:childTnLst>
                              <p:par>
                                <p:cTn id="8" presetID="42" presetClass="path" presetSubtype="0" accel="50000" decel="50000" fill="hold" nodeType="afterEffect">
                                  <p:stCondLst>
                                    <p:cond delay="0"/>
                                  </p:stCondLst>
                                  <p:childTnLst>
                                    <p:animMotion origin="layout" path="M 1.00529E-6 2.59259E-6 L -0.00066 -0.52685 " pathEditMode="relative" rAng="0" ptsTypes="AA">
                                      <p:cBhvr>
                                        <p:cTn id="9" dur="2000" fill="hold"/>
                                        <p:tgtEl>
                                          <p:spTgt spid="7"/>
                                        </p:tgtEl>
                                        <p:attrNameLst>
                                          <p:attrName>ppt_x</p:attrName>
                                          <p:attrName>ppt_y</p:attrName>
                                        </p:attrNameLst>
                                      </p:cBhvr>
                                      <p:rCtr x="-33" y="-26343"/>
                                    </p:animMotion>
                                  </p:childTnLst>
                                </p:cTn>
                              </p:par>
                            </p:childTnLst>
                          </p:cTn>
                        </p:par>
                      </p:childTnLst>
                    </p:cTn>
                  </p:par>
                  <p:par>
                    <p:cTn id="10" fill="hold">
                      <p:stCondLst>
                        <p:cond delay="indefinite"/>
                      </p:stCondLst>
                      <p:childTnLst>
                        <p:par>
                          <p:cTn id="11" fill="hold">
                            <p:stCondLst>
                              <p:cond delay="0"/>
                            </p:stCondLst>
                            <p:childTnLst>
                              <p:par>
                                <p:cTn id="12" presetID="42" presetClass="path" presetSubtype="0" accel="50000" decel="50000" fill="hold" grpId="0" nodeType="clickEffect">
                                  <p:stCondLst>
                                    <p:cond delay="0"/>
                                  </p:stCondLst>
                                  <p:childTnLst>
                                    <p:animMotion origin="layout" path="M -3.1746E-7 -3.7037E-6 L 1.08581 -0.00139 " pathEditMode="relative" rAng="0" ptsTypes="AA">
                                      <p:cBhvr>
                                        <p:cTn id="13" dur="2000" fill="hold"/>
                                        <p:tgtEl>
                                          <p:spTgt spid="57"/>
                                        </p:tgtEl>
                                        <p:attrNameLst>
                                          <p:attrName>ppt_x</p:attrName>
                                          <p:attrName>ppt_y</p:attrName>
                                        </p:attrNameLst>
                                      </p:cBhvr>
                                      <p:rCtr x="54282" y="-69"/>
                                    </p:animMotion>
                                  </p:childTnLst>
                                </p:cTn>
                              </p:par>
                              <p:par>
                                <p:cTn id="14" presetID="42" presetClass="path" presetSubtype="0" accel="50000" decel="50000" fill="hold" grpId="0" nodeType="withEffect">
                                  <p:stCondLst>
                                    <p:cond delay="0"/>
                                  </p:stCondLst>
                                  <p:childTnLst>
                                    <p:animMotion origin="layout" path="M 2.38095E-6 2.96296E-6 L -0.00381 -1.10185 " pathEditMode="relative" rAng="0" ptsTypes="AA">
                                      <p:cBhvr>
                                        <p:cTn id="15" dur="2000" fill="hold"/>
                                        <p:tgtEl>
                                          <p:spTgt spid="58"/>
                                        </p:tgtEl>
                                        <p:attrNameLst>
                                          <p:attrName>ppt_x</p:attrName>
                                          <p:attrName>ppt_y</p:attrName>
                                        </p:attrNameLst>
                                      </p:cBhvr>
                                      <p:rCtr x="-198" y="-550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9902" y="333247"/>
            <a:ext cx="8501738" cy="6259282"/>
          </a:xfrm>
        </p:spPr>
        <p:txBody>
          <a:bodyPr>
            <a:noAutofit/>
          </a:bodyPr>
          <a:lstStyle/>
          <a:p>
            <a:pPr marL="0" indent="0">
              <a:buNone/>
            </a:pPr>
            <a:r>
              <a:rPr lang="en-US" sz="2400" dirty="0"/>
              <a:t>For example, if Darrin wants to carpet a room that is 10 feet by 12 feet, he would multiply those two amounts, and the answer would be shown as squared. </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lgn="ctr">
              <a:buNone/>
            </a:pPr>
            <a:r>
              <a:rPr lang="en-US" sz="3200" dirty="0"/>
              <a:t>10 </a:t>
            </a:r>
            <a:r>
              <a:rPr lang="en-US" sz="3200" dirty="0" err="1"/>
              <a:t>ft</a:t>
            </a:r>
            <a:r>
              <a:rPr lang="en-US" sz="3200" dirty="0"/>
              <a:t> X 12 </a:t>
            </a:r>
            <a:r>
              <a:rPr lang="en-US" sz="3200" dirty="0" err="1"/>
              <a:t>ft</a:t>
            </a:r>
            <a:r>
              <a:rPr lang="en-US" sz="3200" dirty="0"/>
              <a:t> = 120 </a:t>
            </a:r>
            <a:r>
              <a:rPr lang="en-US" sz="3200" dirty="0">
                <a:solidFill>
                  <a:srgbClr val="FFC000"/>
                </a:solidFill>
              </a:rPr>
              <a:t>ft</a:t>
            </a:r>
            <a:r>
              <a:rPr lang="en-US" sz="3200" baseline="30000" dirty="0">
                <a:solidFill>
                  <a:srgbClr val="FFC000"/>
                </a:solidFill>
              </a:rPr>
              <a:t>2</a:t>
            </a:r>
            <a:r>
              <a:rPr lang="en-US" sz="3200" dirty="0">
                <a:solidFill>
                  <a:srgbClr val="FFC000"/>
                </a:solidFill>
              </a:rPr>
              <a:t> </a:t>
            </a:r>
            <a:br>
              <a:rPr lang="en-US" sz="2400" dirty="0">
                <a:solidFill>
                  <a:srgbClr val="FFC000"/>
                </a:solidFill>
              </a:rPr>
            </a:br>
            <a:r>
              <a:rPr lang="en-US" sz="2400" dirty="0"/>
              <a:t>( The little number</a:t>
            </a:r>
            <a:r>
              <a:rPr lang="en-US" sz="2400" dirty="0">
                <a:solidFill>
                  <a:srgbClr val="FFC000"/>
                </a:solidFill>
              </a:rPr>
              <a:t> </a:t>
            </a:r>
            <a:r>
              <a:rPr lang="en-US" sz="3200" baseline="30000" dirty="0">
                <a:solidFill>
                  <a:srgbClr val="FFC000"/>
                </a:solidFill>
              </a:rPr>
              <a:t>2</a:t>
            </a:r>
            <a:r>
              <a:rPr lang="en-US" sz="2400" dirty="0">
                <a:solidFill>
                  <a:srgbClr val="FFC000"/>
                </a:solidFill>
              </a:rPr>
              <a:t> </a:t>
            </a:r>
            <a:r>
              <a:rPr lang="en-US" sz="2400" dirty="0"/>
              <a:t>above the answer means that the amount multiplies two dimensions: length and width.)</a:t>
            </a:r>
          </a:p>
          <a:p>
            <a:pPr marL="0" indent="0">
              <a:buNone/>
            </a:pPr>
            <a:r>
              <a:rPr lang="en-US" sz="2400" dirty="0"/>
              <a:t>So Darrin would go to the store and ask for 120 square feet (120 ft</a:t>
            </a:r>
            <a:r>
              <a:rPr lang="en-US" sz="2400" baseline="30000" dirty="0"/>
              <a:t>2)</a:t>
            </a:r>
            <a:r>
              <a:rPr lang="en-US" sz="2400" dirty="0"/>
              <a:t> of carpet. Notice the objects on the following page.</a:t>
            </a:r>
          </a:p>
          <a:p>
            <a:pPr marL="0" indent="0">
              <a:buNone/>
            </a:pPr>
            <a:endParaRPr lang="en-US" sz="2400" dirty="0"/>
          </a:p>
        </p:txBody>
      </p:sp>
      <p:grpSp>
        <p:nvGrpSpPr>
          <p:cNvPr id="11" name="Group 10"/>
          <p:cNvGrpSpPr/>
          <p:nvPr/>
        </p:nvGrpSpPr>
        <p:grpSpPr>
          <a:xfrm>
            <a:off x="1989777" y="1678965"/>
            <a:ext cx="3700624" cy="1826235"/>
            <a:chOff x="3307180" y="1792877"/>
            <a:chExt cx="3700624" cy="1826235"/>
          </a:xfrm>
        </p:grpSpPr>
        <p:sp>
          <p:nvSpPr>
            <p:cNvPr id="4" name="Rectangle 3"/>
            <p:cNvSpPr/>
            <p:nvPr/>
          </p:nvSpPr>
          <p:spPr>
            <a:xfrm>
              <a:off x="3307180" y="1792877"/>
              <a:ext cx="2181497" cy="1316083"/>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5588826" y="1792877"/>
              <a:ext cx="1418978" cy="1316083"/>
              <a:chOff x="6021977" y="4271554"/>
              <a:chExt cx="1418978" cy="1593669"/>
            </a:xfrm>
          </p:grpSpPr>
          <p:sp>
            <p:nvSpPr>
              <p:cNvPr id="6" name="TextBox 5"/>
              <p:cNvSpPr txBox="1"/>
              <p:nvPr/>
            </p:nvSpPr>
            <p:spPr>
              <a:xfrm>
                <a:off x="6021977" y="4868873"/>
                <a:ext cx="1418978" cy="447231"/>
              </a:xfrm>
              <a:prstGeom prst="rect">
                <a:avLst/>
              </a:prstGeom>
              <a:noFill/>
            </p:spPr>
            <p:txBody>
              <a:bodyPr wrap="none" rtlCol="0">
                <a:spAutoFit/>
              </a:bodyPr>
              <a:lstStyle/>
              <a:p>
                <a:r>
                  <a:rPr lang="en-US" dirty="0"/>
                  <a:t>Width = 10 </a:t>
                </a:r>
                <a:r>
                  <a:rPr lang="en-US" dirty="0" err="1"/>
                  <a:t>ft</a:t>
                </a:r>
                <a:endParaRPr lang="en-US" dirty="0"/>
              </a:p>
            </p:txBody>
          </p:sp>
          <p:cxnSp>
            <p:nvCxnSpPr>
              <p:cNvPr id="7" name="Straight Arrow Connector 6"/>
              <p:cNvCxnSpPr/>
              <p:nvPr/>
            </p:nvCxnSpPr>
            <p:spPr>
              <a:xfrm>
                <a:off x="6021977" y="4271554"/>
                <a:ext cx="13063" cy="159366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8" name="Group 7"/>
            <p:cNvGrpSpPr/>
            <p:nvPr/>
          </p:nvGrpSpPr>
          <p:grpSpPr>
            <a:xfrm>
              <a:off x="3307180" y="3202840"/>
              <a:ext cx="2205814" cy="416272"/>
              <a:chOff x="3671751" y="5959103"/>
              <a:chExt cx="2205814" cy="416272"/>
            </a:xfrm>
          </p:grpSpPr>
          <p:sp>
            <p:nvSpPr>
              <p:cNvPr id="9" name="TextBox 8"/>
              <p:cNvSpPr txBox="1"/>
              <p:nvPr/>
            </p:nvSpPr>
            <p:spPr>
              <a:xfrm>
                <a:off x="4397929" y="6006043"/>
                <a:ext cx="1479636" cy="369332"/>
              </a:xfrm>
              <a:prstGeom prst="rect">
                <a:avLst/>
              </a:prstGeom>
              <a:noFill/>
            </p:spPr>
            <p:txBody>
              <a:bodyPr wrap="none" rtlCol="0">
                <a:spAutoFit/>
              </a:bodyPr>
              <a:lstStyle/>
              <a:p>
                <a:r>
                  <a:rPr lang="en-US" dirty="0"/>
                  <a:t>Length = 12 </a:t>
                </a:r>
                <a:r>
                  <a:rPr lang="en-US" dirty="0" err="1"/>
                  <a:t>ft</a:t>
                </a:r>
                <a:endParaRPr lang="en-US" dirty="0"/>
              </a:p>
            </p:txBody>
          </p:sp>
          <p:cxnSp>
            <p:nvCxnSpPr>
              <p:cNvPr id="10" name="Straight Arrow Connector 9"/>
              <p:cNvCxnSpPr/>
              <p:nvPr/>
            </p:nvCxnSpPr>
            <p:spPr>
              <a:xfrm>
                <a:off x="3671751" y="5959103"/>
                <a:ext cx="2181497"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sp>
        <p:nvSpPr>
          <p:cNvPr id="12" name="TextBox 11"/>
          <p:cNvSpPr txBox="1"/>
          <p:nvPr/>
        </p:nvSpPr>
        <p:spPr>
          <a:xfrm>
            <a:off x="6095389" y="1926022"/>
            <a:ext cx="2286139" cy="861774"/>
          </a:xfrm>
          <a:prstGeom prst="rect">
            <a:avLst/>
          </a:prstGeom>
          <a:noFill/>
        </p:spPr>
        <p:txBody>
          <a:bodyPr wrap="none" rtlCol="0">
            <a:spAutoFit/>
          </a:bodyPr>
          <a:lstStyle/>
          <a:p>
            <a:pPr algn="ctr"/>
            <a:r>
              <a:rPr lang="en-US" sz="3200" dirty="0">
                <a:solidFill>
                  <a:srgbClr val="FFFF00"/>
                </a:solidFill>
              </a:rPr>
              <a:t>L X W = A</a:t>
            </a:r>
            <a:endParaRPr lang="en-US" sz="3200" baseline="30000" dirty="0">
              <a:solidFill>
                <a:srgbClr val="FFFF00"/>
              </a:solidFill>
            </a:endParaRPr>
          </a:p>
          <a:p>
            <a:pPr algn="ctr"/>
            <a:r>
              <a:rPr lang="en-US" dirty="0"/>
              <a:t>Length X Width = Area</a:t>
            </a:r>
          </a:p>
        </p:txBody>
      </p:sp>
      <p:cxnSp>
        <p:nvCxnSpPr>
          <p:cNvPr id="13" name="Straight Arrow Connector 12"/>
          <p:cNvCxnSpPr/>
          <p:nvPr/>
        </p:nvCxnSpPr>
        <p:spPr>
          <a:xfrm flipV="1">
            <a:off x="3510116" y="3923071"/>
            <a:ext cx="2787445" cy="294968"/>
          </a:xfrm>
          <a:prstGeom prst="straightConnector1">
            <a:avLst/>
          </a:prstGeom>
          <a:ln w="28575">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40030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0399" y="586287"/>
            <a:ext cx="0" cy="616303"/>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55449" y="349373"/>
            <a:ext cx="817853" cy="646331"/>
          </a:xfrm>
          <a:prstGeom prst="rect">
            <a:avLst/>
          </a:prstGeom>
          <a:noFill/>
        </p:spPr>
        <p:txBody>
          <a:bodyPr wrap="none" rtlCol="0">
            <a:spAutoFit/>
          </a:bodyPr>
          <a:lstStyle/>
          <a:p>
            <a:r>
              <a:rPr lang="en-US" sz="3600" dirty="0"/>
              <a:t>1 </a:t>
            </a:r>
            <a:r>
              <a:rPr lang="en-US" sz="3600" dirty="0" err="1"/>
              <a:t>ft</a:t>
            </a:r>
            <a:endParaRPr lang="en-US" sz="3600" dirty="0"/>
          </a:p>
        </p:txBody>
      </p:sp>
      <p:sp>
        <p:nvSpPr>
          <p:cNvPr id="10" name="TextBox 9"/>
          <p:cNvSpPr txBox="1"/>
          <p:nvPr/>
        </p:nvSpPr>
        <p:spPr>
          <a:xfrm>
            <a:off x="5623289" y="3425677"/>
            <a:ext cx="2409634" cy="646331"/>
          </a:xfrm>
          <a:prstGeom prst="rect">
            <a:avLst/>
          </a:prstGeom>
          <a:noFill/>
        </p:spPr>
        <p:txBody>
          <a:bodyPr wrap="none" rtlCol="0">
            <a:spAutoFit/>
          </a:bodyPr>
          <a:lstStyle/>
          <a:p>
            <a:r>
              <a:rPr lang="en-US" sz="3600" dirty="0"/>
              <a:t>width = 2 </a:t>
            </a:r>
            <a:r>
              <a:rPr lang="en-US" sz="3600" dirty="0" err="1"/>
              <a:t>ft</a:t>
            </a:r>
            <a:endParaRPr lang="en-US" sz="3600" dirty="0"/>
          </a:p>
        </p:txBody>
      </p:sp>
      <p:sp>
        <p:nvSpPr>
          <p:cNvPr id="11" name="TextBox 10"/>
          <p:cNvSpPr txBox="1"/>
          <p:nvPr/>
        </p:nvSpPr>
        <p:spPr>
          <a:xfrm>
            <a:off x="3692729" y="349374"/>
            <a:ext cx="817853" cy="646331"/>
          </a:xfrm>
          <a:prstGeom prst="rect">
            <a:avLst/>
          </a:prstGeom>
          <a:noFill/>
        </p:spPr>
        <p:txBody>
          <a:bodyPr wrap="none" rtlCol="0">
            <a:spAutoFit/>
          </a:bodyPr>
          <a:lstStyle/>
          <a:p>
            <a:r>
              <a:rPr lang="en-US" sz="3600" dirty="0"/>
              <a:t>1 </a:t>
            </a:r>
            <a:r>
              <a:rPr lang="en-US" sz="3600" dirty="0" err="1"/>
              <a:t>ft</a:t>
            </a:r>
            <a:endParaRPr lang="en-US" sz="3600" dirty="0"/>
          </a:p>
        </p:txBody>
      </p:sp>
      <p:sp>
        <p:nvSpPr>
          <p:cNvPr id="12" name="TextBox 11"/>
          <p:cNvSpPr txBox="1"/>
          <p:nvPr/>
        </p:nvSpPr>
        <p:spPr>
          <a:xfrm>
            <a:off x="695904" y="552045"/>
            <a:ext cx="941283" cy="646331"/>
          </a:xfrm>
          <a:prstGeom prst="rect">
            <a:avLst/>
          </a:prstGeom>
          <a:noFill/>
        </p:spPr>
        <p:txBody>
          <a:bodyPr wrap="none" rtlCol="0">
            <a:spAutoFit/>
          </a:bodyPr>
          <a:lstStyle/>
          <a:p>
            <a:r>
              <a:rPr lang="en-US" sz="3600" dirty="0"/>
              <a:t>4 </a:t>
            </a:r>
            <a:r>
              <a:rPr lang="en-US" sz="3600" dirty="0" err="1"/>
              <a:t>ft</a:t>
            </a:r>
            <a:r>
              <a:rPr lang="en-US" sz="3600" dirty="0"/>
              <a:t>:</a:t>
            </a:r>
          </a:p>
        </p:txBody>
      </p:sp>
      <p:sp>
        <p:nvSpPr>
          <p:cNvPr id="16" name="TextBox 15"/>
          <p:cNvSpPr txBox="1"/>
          <p:nvPr/>
        </p:nvSpPr>
        <p:spPr>
          <a:xfrm>
            <a:off x="3022991" y="380150"/>
            <a:ext cx="389850" cy="584775"/>
          </a:xfrm>
          <a:prstGeom prst="rect">
            <a:avLst/>
          </a:prstGeom>
          <a:noFill/>
        </p:spPr>
        <p:txBody>
          <a:bodyPr wrap="none" rtlCol="0">
            <a:spAutoFit/>
          </a:bodyPr>
          <a:lstStyle/>
          <a:p>
            <a:r>
              <a:rPr lang="en-US" sz="3200" dirty="0">
                <a:solidFill>
                  <a:srgbClr val="FFC000"/>
                </a:solidFill>
              </a:rPr>
              <a:t>+</a:t>
            </a:r>
          </a:p>
        </p:txBody>
      </p:sp>
      <p:cxnSp>
        <p:nvCxnSpPr>
          <p:cNvPr id="19" name="Straight Arrow Connector 18"/>
          <p:cNvCxnSpPr/>
          <p:nvPr/>
        </p:nvCxnSpPr>
        <p:spPr>
          <a:xfrm flipV="1">
            <a:off x="1871336" y="2129455"/>
            <a:ext cx="3352824" cy="30758"/>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404593" y="1821303"/>
            <a:ext cx="0" cy="616303"/>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59643" y="1584389"/>
            <a:ext cx="817853" cy="646331"/>
          </a:xfrm>
          <a:prstGeom prst="rect">
            <a:avLst/>
          </a:prstGeom>
          <a:noFill/>
        </p:spPr>
        <p:txBody>
          <a:bodyPr wrap="none" rtlCol="0">
            <a:spAutoFit/>
          </a:bodyPr>
          <a:lstStyle/>
          <a:p>
            <a:r>
              <a:rPr lang="en-US" sz="3600" dirty="0"/>
              <a:t>2 </a:t>
            </a:r>
            <a:r>
              <a:rPr lang="en-US" sz="3600" dirty="0" err="1"/>
              <a:t>ft</a:t>
            </a:r>
            <a:endParaRPr lang="en-US" sz="3600" dirty="0"/>
          </a:p>
        </p:txBody>
      </p:sp>
      <p:sp>
        <p:nvSpPr>
          <p:cNvPr id="22" name="TextBox 21"/>
          <p:cNvSpPr txBox="1"/>
          <p:nvPr/>
        </p:nvSpPr>
        <p:spPr>
          <a:xfrm>
            <a:off x="5166022" y="1764937"/>
            <a:ext cx="1306768" cy="646331"/>
          </a:xfrm>
          <a:prstGeom prst="rect">
            <a:avLst/>
          </a:prstGeom>
          <a:noFill/>
        </p:spPr>
        <p:txBody>
          <a:bodyPr wrap="none" rtlCol="0">
            <a:spAutoFit/>
          </a:bodyPr>
          <a:lstStyle/>
          <a:p>
            <a:r>
              <a:rPr lang="en-US" sz="3600" dirty="0"/>
              <a:t>= 4 ft</a:t>
            </a:r>
            <a:r>
              <a:rPr lang="en-US" sz="3600" baseline="30000" dirty="0"/>
              <a:t>2</a:t>
            </a:r>
            <a:endParaRPr lang="en-US" sz="3600" dirty="0"/>
          </a:p>
        </p:txBody>
      </p:sp>
      <p:sp>
        <p:nvSpPr>
          <p:cNvPr id="23" name="TextBox 22"/>
          <p:cNvSpPr txBox="1"/>
          <p:nvPr/>
        </p:nvSpPr>
        <p:spPr>
          <a:xfrm>
            <a:off x="3896923" y="1584390"/>
            <a:ext cx="817853" cy="646331"/>
          </a:xfrm>
          <a:prstGeom prst="rect">
            <a:avLst/>
          </a:prstGeom>
          <a:noFill/>
        </p:spPr>
        <p:txBody>
          <a:bodyPr wrap="none" rtlCol="0">
            <a:spAutoFit/>
          </a:bodyPr>
          <a:lstStyle/>
          <a:p>
            <a:r>
              <a:rPr lang="en-US" sz="3600" dirty="0"/>
              <a:t>2 </a:t>
            </a:r>
            <a:r>
              <a:rPr lang="en-US" sz="3600" dirty="0" err="1"/>
              <a:t>ft</a:t>
            </a:r>
            <a:endParaRPr lang="en-US" sz="3600" dirty="0"/>
          </a:p>
        </p:txBody>
      </p:sp>
      <p:sp>
        <p:nvSpPr>
          <p:cNvPr id="24" name="TextBox 23"/>
          <p:cNvSpPr txBox="1"/>
          <p:nvPr/>
        </p:nvSpPr>
        <p:spPr>
          <a:xfrm>
            <a:off x="808657" y="1787061"/>
            <a:ext cx="1096775" cy="646331"/>
          </a:xfrm>
          <a:prstGeom prst="rect">
            <a:avLst/>
          </a:prstGeom>
          <a:noFill/>
        </p:spPr>
        <p:txBody>
          <a:bodyPr wrap="none" rtlCol="0">
            <a:spAutoFit/>
          </a:bodyPr>
          <a:lstStyle/>
          <a:p>
            <a:r>
              <a:rPr lang="en-US" sz="3600" dirty="0"/>
              <a:t>4 </a:t>
            </a:r>
            <a:r>
              <a:rPr lang="en-US" sz="3600" dirty="0">
                <a:solidFill>
                  <a:srgbClr val="FFC000"/>
                </a:solidFill>
              </a:rPr>
              <a:t>ft</a:t>
            </a:r>
            <a:r>
              <a:rPr lang="en-US" sz="3600" baseline="30000" dirty="0">
                <a:solidFill>
                  <a:srgbClr val="FFC000"/>
                </a:solidFill>
              </a:rPr>
              <a:t>2</a:t>
            </a:r>
            <a:r>
              <a:rPr lang="en-US" sz="3600" dirty="0"/>
              <a:t>:</a:t>
            </a:r>
          </a:p>
        </p:txBody>
      </p:sp>
      <p:sp>
        <p:nvSpPr>
          <p:cNvPr id="25" name="TextBox 24"/>
          <p:cNvSpPr txBox="1"/>
          <p:nvPr/>
        </p:nvSpPr>
        <p:spPr>
          <a:xfrm>
            <a:off x="3227185" y="1615166"/>
            <a:ext cx="397866" cy="584775"/>
          </a:xfrm>
          <a:prstGeom prst="rect">
            <a:avLst/>
          </a:prstGeom>
          <a:noFill/>
        </p:spPr>
        <p:txBody>
          <a:bodyPr wrap="none" rtlCol="0">
            <a:spAutoFit/>
          </a:bodyPr>
          <a:lstStyle/>
          <a:p>
            <a:r>
              <a:rPr lang="en-US" sz="3200" dirty="0">
                <a:solidFill>
                  <a:srgbClr val="FFC000"/>
                </a:solidFill>
              </a:rPr>
              <a:t>X</a:t>
            </a:r>
          </a:p>
        </p:txBody>
      </p:sp>
      <p:grpSp>
        <p:nvGrpSpPr>
          <p:cNvPr id="38" name="Group 37"/>
          <p:cNvGrpSpPr/>
          <p:nvPr/>
        </p:nvGrpSpPr>
        <p:grpSpPr>
          <a:xfrm>
            <a:off x="1667142" y="881375"/>
            <a:ext cx="6434661" cy="56885"/>
            <a:chOff x="1667142" y="881375"/>
            <a:chExt cx="6434661" cy="56885"/>
          </a:xfrm>
        </p:grpSpPr>
        <p:cxnSp>
          <p:nvCxnSpPr>
            <p:cNvPr id="4" name="Straight Arrow Connector 3"/>
            <p:cNvCxnSpPr/>
            <p:nvPr/>
          </p:nvCxnSpPr>
          <p:spPr>
            <a:xfrm flipV="1">
              <a:off x="1667142" y="907502"/>
              <a:ext cx="3352824" cy="30758"/>
            </a:xfrm>
            <a:prstGeom prst="straightConnector1">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4748979" y="881375"/>
              <a:ext cx="3352824" cy="30758"/>
            </a:xfrm>
            <a:prstGeom prst="straightConnector1">
              <a:avLst/>
            </a:prstGeom>
            <a:ln w="28575">
              <a:solidFill>
                <a:schemeClr val="tx1">
                  <a:alpha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27" name="Straight Connector 26"/>
          <p:cNvCxnSpPr/>
          <p:nvPr/>
        </p:nvCxnSpPr>
        <p:spPr>
          <a:xfrm>
            <a:off x="6282236" y="560160"/>
            <a:ext cx="0" cy="616303"/>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037286" y="323246"/>
            <a:ext cx="817853" cy="646331"/>
          </a:xfrm>
          <a:prstGeom prst="rect">
            <a:avLst/>
          </a:prstGeom>
          <a:noFill/>
        </p:spPr>
        <p:txBody>
          <a:bodyPr wrap="none" rtlCol="0">
            <a:spAutoFit/>
          </a:bodyPr>
          <a:lstStyle/>
          <a:p>
            <a:r>
              <a:rPr lang="en-US" sz="3600" dirty="0"/>
              <a:t>1 </a:t>
            </a:r>
            <a:r>
              <a:rPr lang="en-US" sz="3600" dirty="0" err="1"/>
              <a:t>ft</a:t>
            </a:r>
            <a:endParaRPr lang="en-US" sz="3600" dirty="0"/>
          </a:p>
        </p:txBody>
      </p:sp>
      <p:sp>
        <p:nvSpPr>
          <p:cNvPr id="29" name="TextBox 28"/>
          <p:cNvSpPr txBox="1"/>
          <p:nvPr/>
        </p:nvSpPr>
        <p:spPr>
          <a:xfrm>
            <a:off x="6774566" y="323247"/>
            <a:ext cx="817853" cy="646331"/>
          </a:xfrm>
          <a:prstGeom prst="rect">
            <a:avLst/>
          </a:prstGeom>
          <a:noFill/>
        </p:spPr>
        <p:txBody>
          <a:bodyPr wrap="none" rtlCol="0">
            <a:spAutoFit/>
          </a:bodyPr>
          <a:lstStyle/>
          <a:p>
            <a:r>
              <a:rPr lang="en-US" sz="3600" dirty="0"/>
              <a:t>1 </a:t>
            </a:r>
            <a:r>
              <a:rPr lang="en-US" sz="3600" dirty="0" err="1"/>
              <a:t>ft</a:t>
            </a:r>
            <a:endParaRPr lang="en-US" sz="3600" dirty="0"/>
          </a:p>
        </p:txBody>
      </p:sp>
      <p:sp>
        <p:nvSpPr>
          <p:cNvPr id="30" name="TextBox 29"/>
          <p:cNvSpPr txBox="1"/>
          <p:nvPr/>
        </p:nvSpPr>
        <p:spPr>
          <a:xfrm>
            <a:off x="6104828" y="354023"/>
            <a:ext cx="389850" cy="584775"/>
          </a:xfrm>
          <a:prstGeom prst="rect">
            <a:avLst/>
          </a:prstGeom>
          <a:noFill/>
        </p:spPr>
        <p:txBody>
          <a:bodyPr wrap="none" rtlCol="0">
            <a:spAutoFit/>
          </a:bodyPr>
          <a:lstStyle/>
          <a:p>
            <a:r>
              <a:rPr lang="en-US" sz="3200" dirty="0">
                <a:solidFill>
                  <a:srgbClr val="FFC000"/>
                </a:solidFill>
              </a:rPr>
              <a:t>+</a:t>
            </a:r>
          </a:p>
        </p:txBody>
      </p:sp>
      <p:cxnSp>
        <p:nvCxnSpPr>
          <p:cNvPr id="31" name="Straight Connector 30"/>
          <p:cNvCxnSpPr/>
          <p:nvPr/>
        </p:nvCxnSpPr>
        <p:spPr>
          <a:xfrm>
            <a:off x="4770080" y="515801"/>
            <a:ext cx="0" cy="616303"/>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594732" y="354022"/>
            <a:ext cx="389850" cy="584775"/>
          </a:xfrm>
          <a:prstGeom prst="rect">
            <a:avLst/>
          </a:prstGeom>
          <a:noFill/>
        </p:spPr>
        <p:txBody>
          <a:bodyPr wrap="none" rtlCol="0">
            <a:spAutoFit/>
          </a:bodyPr>
          <a:lstStyle/>
          <a:p>
            <a:r>
              <a:rPr lang="en-US" sz="3200" dirty="0">
                <a:solidFill>
                  <a:srgbClr val="FFC000"/>
                </a:solidFill>
              </a:rPr>
              <a:t>+</a:t>
            </a:r>
          </a:p>
        </p:txBody>
      </p:sp>
      <p:sp>
        <p:nvSpPr>
          <p:cNvPr id="34" name="Rectangle 33"/>
          <p:cNvSpPr/>
          <p:nvPr/>
        </p:nvSpPr>
        <p:spPr>
          <a:xfrm>
            <a:off x="3788229" y="2926080"/>
            <a:ext cx="1657983" cy="16579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p:cNvSpPr txBox="1"/>
          <p:nvPr/>
        </p:nvSpPr>
        <p:spPr>
          <a:xfrm>
            <a:off x="3343554" y="4622252"/>
            <a:ext cx="2335319" cy="646331"/>
          </a:xfrm>
          <a:prstGeom prst="rect">
            <a:avLst/>
          </a:prstGeom>
          <a:noFill/>
        </p:spPr>
        <p:txBody>
          <a:bodyPr wrap="none" rtlCol="0">
            <a:spAutoFit/>
          </a:bodyPr>
          <a:lstStyle/>
          <a:p>
            <a:r>
              <a:rPr lang="en-US" sz="3600" dirty="0"/>
              <a:t>length= 2 </a:t>
            </a:r>
            <a:r>
              <a:rPr lang="en-US" sz="3600" dirty="0" err="1"/>
              <a:t>ft</a:t>
            </a:r>
            <a:endParaRPr lang="en-US" sz="3600" dirty="0"/>
          </a:p>
        </p:txBody>
      </p:sp>
      <p:sp>
        <p:nvSpPr>
          <p:cNvPr id="36" name="TextBox 35"/>
          <p:cNvSpPr txBox="1"/>
          <p:nvPr/>
        </p:nvSpPr>
        <p:spPr>
          <a:xfrm>
            <a:off x="5678873" y="4111523"/>
            <a:ext cx="397866" cy="584775"/>
          </a:xfrm>
          <a:prstGeom prst="rect">
            <a:avLst/>
          </a:prstGeom>
          <a:noFill/>
        </p:spPr>
        <p:txBody>
          <a:bodyPr wrap="none" rtlCol="0">
            <a:spAutoFit/>
          </a:bodyPr>
          <a:lstStyle/>
          <a:p>
            <a:r>
              <a:rPr lang="en-US" sz="3200" dirty="0"/>
              <a:t>X</a:t>
            </a:r>
          </a:p>
        </p:txBody>
      </p:sp>
      <p:sp>
        <p:nvSpPr>
          <p:cNvPr id="37" name="TextBox 36"/>
          <p:cNvSpPr txBox="1"/>
          <p:nvPr/>
        </p:nvSpPr>
        <p:spPr>
          <a:xfrm>
            <a:off x="8132879" y="500786"/>
            <a:ext cx="1151277" cy="646331"/>
          </a:xfrm>
          <a:prstGeom prst="rect">
            <a:avLst/>
          </a:prstGeom>
          <a:noFill/>
        </p:spPr>
        <p:txBody>
          <a:bodyPr wrap="none" rtlCol="0">
            <a:spAutoFit/>
          </a:bodyPr>
          <a:lstStyle/>
          <a:p>
            <a:r>
              <a:rPr lang="en-US" sz="3600" dirty="0"/>
              <a:t>= 4 </a:t>
            </a:r>
            <a:r>
              <a:rPr lang="en-US" sz="3600" dirty="0" err="1"/>
              <a:t>ft</a:t>
            </a:r>
            <a:endParaRPr lang="en-US" sz="3600" dirty="0"/>
          </a:p>
        </p:txBody>
      </p:sp>
      <p:cxnSp>
        <p:nvCxnSpPr>
          <p:cNvPr id="40" name="Straight Arrow Connector 39"/>
          <p:cNvCxnSpPr/>
          <p:nvPr/>
        </p:nvCxnSpPr>
        <p:spPr>
          <a:xfrm flipH="1">
            <a:off x="4787597" y="2411268"/>
            <a:ext cx="1195192" cy="384183"/>
          </a:xfrm>
          <a:prstGeom prst="straightConnector1">
            <a:avLst/>
          </a:prstGeom>
          <a:ln w="28575">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47213" y="5258880"/>
            <a:ext cx="7840183" cy="1384995"/>
          </a:xfrm>
          <a:prstGeom prst="rect">
            <a:avLst/>
          </a:prstGeom>
          <a:noFill/>
        </p:spPr>
        <p:txBody>
          <a:bodyPr wrap="square" rtlCol="0">
            <a:spAutoFit/>
          </a:bodyPr>
          <a:lstStyle/>
          <a:p>
            <a:r>
              <a:rPr lang="en-US" sz="2800" dirty="0"/>
              <a:t>Go to the next slide to watch a video on this process.</a:t>
            </a:r>
          </a:p>
          <a:p>
            <a:r>
              <a:rPr lang="en-US" sz="2800" b="1" dirty="0">
                <a:solidFill>
                  <a:srgbClr val="FFC000"/>
                </a:solidFill>
              </a:rPr>
              <a:t>Wait a few seconds for the video to load!</a:t>
            </a:r>
          </a:p>
          <a:p>
            <a:endParaRPr lang="en-US" sz="2800" dirty="0"/>
          </a:p>
        </p:txBody>
      </p:sp>
      <p:pic>
        <p:nvPicPr>
          <p:cNvPr id="33" name="Picture 32"/>
          <p:cNvPicPr>
            <a:picLocks noChangeAspect="1"/>
          </p:cNvPicPr>
          <p:nvPr/>
        </p:nvPicPr>
        <p:blipFill>
          <a:blip r:embed="rId2"/>
          <a:stretch>
            <a:fillRect/>
          </a:stretch>
        </p:blipFill>
        <p:spPr>
          <a:xfrm>
            <a:off x="8471580" y="5021334"/>
            <a:ext cx="722888" cy="897755"/>
          </a:xfrm>
          <a:prstGeom prst="rect">
            <a:avLst/>
          </a:prstGeom>
        </p:spPr>
      </p:pic>
      <p:pic>
        <p:nvPicPr>
          <p:cNvPr id="39" name="Picture 4" descr="http://images.clipart.com/thb/thb11/PO/5344_2005020023/010917_0985_17/22887276.thb.jpg?010917_0985_1782_l__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970" y="5681927"/>
            <a:ext cx="901043" cy="90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2181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012" y="591765"/>
            <a:ext cx="9307175" cy="6049667"/>
          </a:xfrm>
          <a:prstGeom prst="rect">
            <a:avLst/>
          </a:prstGeom>
          <a:noFill/>
          <a:extLst>
            <a:ext uri="{909E8E84-426E-40DD-AFC4-6F175D3DCCD1}">
              <a14:hiddenFill xmlns:a14="http://schemas.microsoft.com/office/drawing/2010/main">
                <a:solidFill>
                  <a:srgbClr val="FFFFFF"/>
                </a:solidFill>
              </a14:hiddenFill>
            </a:ext>
          </a:extLst>
        </p:spPr>
      </p:pic>
      <p:pic>
        <p:nvPicPr>
          <p:cNvPr id="3" name="bCDdQC-zrPs"/>
          <p:cNvPicPr>
            <a:picLocks noGrp="1" noRot="1" noChangeAspect="1"/>
          </p:cNvPicPr>
          <p:nvPr>
            <p:ph idx="1"/>
            <a:videoFile r:link="rId1"/>
          </p:nvPr>
        </p:nvPicPr>
        <p:blipFill>
          <a:blip r:embed="rId4"/>
          <a:stretch>
            <a:fillRect/>
          </a:stretch>
        </p:blipFill>
        <p:spPr>
          <a:xfrm>
            <a:off x="572985" y="1015352"/>
            <a:ext cx="8396236" cy="4722883"/>
          </a:xfrm>
          <a:prstGeom prst="rect">
            <a:avLst/>
          </a:prstGeom>
        </p:spPr>
      </p:pic>
      <p:pic>
        <p:nvPicPr>
          <p:cNvPr id="5" name="Picture 4" descr="http://images.clipart.com/thb/thb11/PO/5344_2005020023/010917_0985_17/22887276.thb.jpg?010917_0985_1782_l__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4217" y="0"/>
            <a:ext cx="901043" cy="9036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838707" y="112155"/>
            <a:ext cx="6457080" cy="707886"/>
          </a:xfrm>
          <a:prstGeom prst="rect">
            <a:avLst/>
          </a:prstGeom>
          <a:noFill/>
        </p:spPr>
        <p:txBody>
          <a:bodyPr wrap="square" rtlCol="0">
            <a:spAutoFit/>
          </a:bodyPr>
          <a:lstStyle/>
          <a:p>
            <a:pPr algn="ctr"/>
            <a:r>
              <a:rPr lang="en-US" sz="2000" dirty="0"/>
              <a:t>From </a:t>
            </a:r>
            <a:r>
              <a:rPr lang="en-US" sz="2000" dirty="0">
                <a:hlinkClick r:id="rId6"/>
              </a:rPr>
              <a:t>https://www.youtube.com/watch?v=bCDdQC-zrPs</a:t>
            </a:r>
            <a:endParaRPr lang="en-US" sz="2000" dirty="0"/>
          </a:p>
          <a:p>
            <a:pPr algn="ctr"/>
            <a:r>
              <a:rPr lang="en-US" sz="2000" dirty="0"/>
              <a:t>Allow a few seconds for the video to load.</a:t>
            </a:r>
          </a:p>
        </p:txBody>
      </p:sp>
    </p:spTree>
    <p:extLst>
      <p:ext uri="{BB962C8B-B14F-4D97-AF65-F5344CB8AC3E}">
        <p14:creationId xmlns:p14="http://schemas.microsoft.com/office/powerpoint/2010/main" val="1913908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buNone/>
            </a:pPr>
            <a:r>
              <a:rPr lang="en-US" dirty="0"/>
              <a:t>An object that is 4 ft</a:t>
            </a:r>
            <a:r>
              <a:rPr lang="en-US" baseline="30000" dirty="0"/>
              <a:t>2</a:t>
            </a:r>
            <a:r>
              <a:rPr lang="en-US" dirty="0"/>
              <a:t> covers this space. </a:t>
            </a:r>
          </a:p>
          <a:p>
            <a:pPr marL="0" indent="0">
              <a:buNone/>
            </a:pPr>
            <a:r>
              <a:rPr lang="en-US" dirty="0"/>
              <a:t>That means that the area covers four squares: </a:t>
            </a:r>
            <a:br>
              <a:rPr lang="en-US" dirty="0"/>
            </a:br>
            <a:r>
              <a:rPr lang="en-US" dirty="0"/>
              <a:t>4 squares with 2 squares going up and </a:t>
            </a:r>
            <a:br>
              <a:rPr lang="en-US" dirty="0"/>
            </a:br>
            <a:r>
              <a:rPr lang="en-US" dirty="0"/>
              <a:t>2 squares going across. Each square is 1 </a:t>
            </a:r>
            <a:r>
              <a:rPr lang="en-US" dirty="0" err="1"/>
              <a:t>ft</a:t>
            </a:r>
            <a:r>
              <a:rPr lang="en-US" dirty="0"/>
              <a:t> wide </a:t>
            </a:r>
            <a:br>
              <a:rPr lang="en-US" dirty="0"/>
            </a:br>
            <a:r>
              <a:rPr lang="en-US" dirty="0"/>
              <a:t>and 1 </a:t>
            </a:r>
            <a:r>
              <a:rPr lang="en-US" dirty="0" err="1"/>
              <a:t>ft</a:t>
            </a:r>
            <a:r>
              <a:rPr lang="en-US" dirty="0"/>
              <a:t> long.</a:t>
            </a:r>
          </a:p>
          <a:p>
            <a:pPr marL="0" indent="0">
              <a:buNone/>
            </a:pPr>
            <a:endParaRPr lang="en-US" dirty="0"/>
          </a:p>
          <a:p>
            <a:pPr marL="0" indent="0">
              <a:buNone/>
            </a:pPr>
            <a:endParaRPr lang="en-US" dirty="0"/>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endParaRPr lang="en-US" dirty="0">
              <a:solidFill>
                <a:srgbClr val="FFC000"/>
              </a:solidFill>
            </a:endParaRPr>
          </a:p>
          <a:p>
            <a:pPr marL="0" indent="0">
              <a:buNone/>
            </a:pPr>
            <a:r>
              <a:rPr lang="en-US" dirty="0">
                <a:solidFill>
                  <a:srgbClr val="FFC000"/>
                </a:solidFill>
              </a:rPr>
              <a:t>Paulo’s truck bed measures 6 </a:t>
            </a:r>
            <a:r>
              <a:rPr lang="en-US" dirty="0" err="1">
                <a:solidFill>
                  <a:srgbClr val="FFC000"/>
                </a:solidFill>
              </a:rPr>
              <a:t>ft</a:t>
            </a:r>
            <a:r>
              <a:rPr lang="en-US" dirty="0">
                <a:solidFill>
                  <a:srgbClr val="FFC000"/>
                </a:solidFill>
              </a:rPr>
              <a:t> long and 5 </a:t>
            </a:r>
            <a:r>
              <a:rPr lang="en-US" dirty="0" err="1">
                <a:solidFill>
                  <a:srgbClr val="FFC000"/>
                </a:solidFill>
              </a:rPr>
              <a:t>ft</a:t>
            </a:r>
            <a:r>
              <a:rPr lang="en-US" dirty="0">
                <a:solidFill>
                  <a:srgbClr val="FFC000"/>
                </a:solidFill>
              </a:rPr>
              <a:t> wide. He wants to lay down a rubber mat for when his dogs are with him. How much material does he need to purchase to cover the bed? (He’ll later cut out the areas for the wheel wells.) When you have the answer, click to check it. </a:t>
            </a:r>
          </a:p>
          <a:p>
            <a:pPr marL="0" indent="0">
              <a:buNone/>
            </a:pPr>
            <a:endParaRPr lang="en-US" dirty="0"/>
          </a:p>
          <a:p>
            <a:pPr marL="0" indent="0">
              <a:buNone/>
            </a:pPr>
            <a:r>
              <a:rPr lang="en-US" dirty="0"/>
              <a:t> </a:t>
            </a:r>
          </a:p>
        </p:txBody>
      </p:sp>
      <p:grpSp>
        <p:nvGrpSpPr>
          <p:cNvPr id="15" name="Group 14"/>
          <p:cNvGrpSpPr/>
          <p:nvPr/>
        </p:nvGrpSpPr>
        <p:grpSpPr>
          <a:xfrm>
            <a:off x="6825162" y="214245"/>
            <a:ext cx="1667116" cy="1657983"/>
            <a:chOff x="7182761" y="52252"/>
            <a:chExt cx="1667116" cy="1657983"/>
          </a:xfrm>
        </p:grpSpPr>
        <p:sp>
          <p:nvSpPr>
            <p:cNvPr id="3" name="Rectangle 2"/>
            <p:cNvSpPr/>
            <p:nvPr/>
          </p:nvSpPr>
          <p:spPr>
            <a:xfrm>
              <a:off x="7182761" y="52252"/>
              <a:ext cx="1657983" cy="16579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Rectangle 3"/>
            <p:cNvSpPr/>
            <p:nvPr/>
          </p:nvSpPr>
          <p:spPr>
            <a:xfrm>
              <a:off x="7182761" y="52252"/>
              <a:ext cx="831925" cy="8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Rectangle 4"/>
            <p:cNvSpPr/>
            <p:nvPr/>
          </p:nvSpPr>
          <p:spPr>
            <a:xfrm>
              <a:off x="8017952" y="52252"/>
              <a:ext cx="831925" cy="8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Rectangle 5"/>
            <p:cNvSpPr/>
            <p:nvPr/>
          </p:nvSpPr>
          <p:spPr>
            <a:xfrm>
              <a:off x="7190925" y="875377"/>
              <a:ext cx="831925" cy="8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Rectangle 6"/>
            <p:cNvSpPr/>
            <p:nvPr/>
          </p:nvSpPr>
          <p:spPr>
            <a:xfrm>
              <a:off x="8014867" y="871114"/>
              <a:ext cx="831925" cy="8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TextBox 7"/>
            <p:cNvSpPr txBox="1"/>
            <p:nvPr/>
          </p:nvSpPr>
          <p:spPr>
            <a:xfrm>
              <a:off x="8153588" y="262041"/>
              <a:ext cx="580608" cy="369332"/>
            </a:xfrm>
            <a:prstGeom prst="rect">
              <a:avLst/>
            </a:prstGeom>
            <a:noFill/>
          </p:spPr>
          <p:txBody>
            <a:bodyPr wrap="none" rtlCol="0">
              <a:spAutoFit/>
            </a:bodyPr>
            <a:lstStyle/>
            <a:p>
              <a:r>
                <a:rPr lang="en-US" dirty="0">
                  <a:solidFill>
                    <a:schemeClr val="bg1"/>
                  </a:solidFill>
                </a:rPr>
                <a:t>1 ft</a:t>
              </a:r>
              <a:r>
                <a:rPr lang="en-US" baseline="30000" dirty="0">
                  <a:solidFill>
                    <a:schemeClr val="bg1"/>
                  </a:solidFill>
                </a:rPr>
                <a:t>2</a:t>
              </a:r>
              <a:endParaRPr lang="en-US" dirty="0">
                <a:solidFill>
                  <a:schemeClr val="bg1"/>
                </a:solidFill>
              </a:endParaRPr>
            </a:p>
          </p:txBody>
        </p:sp>
        <p:sp>
          <p:nvSpPr>
            <p:cNvPr id="9" name="TextBox 8"/>
            <p:cNvSpPr txBox="1"/>
            <p:nvPr/>
          </p:nvSpPr>
          <p:spPr>
            <a:xfrm>
              <a:off x="8123117" y="1123918"/>
              <a:ext cx="580608" cy="369332"/>
            </a:xfrm>
            <a:prstGeom prst="rect">
              <a:avLst/>
            </a:prstGeom>
            <a:noFill/>
          </p:spPr>
          <p:txBody>
            <a:bodyPr wrap="none" rtlCol="0">
              <a:spAutoFit/>
            </a:bodyPr>
            <a:lstStyle/>
            <a:p>
              <a:r>
                <a:rPr lang="en-US" dirty="0">
                  <a:solidFill>
                    <a:schemeClr val="bg1"/>
                  </a:solidFill>
                </a:rPr>
                <a:t>1 ft</a:t>
              </a:r>
              <a:r>
                <a:rPr lang="en-US" baseline="30000" dirty="0">
                  <a:solidFill>
                    <a:schemeClr val="bg1"/>
                  </a:solidFill>
                </a:rPr>
                <a:t>2</a:t>
              </a:r>
              <a:endParaRPr lang="en-US" dirty="0">
                <a:solidFill>
                  <a:schemeClr val="bg1"/>
                </a:solidFill>
              </a:endParaRPr>
            </a:p>
          </p:txBody>
        </p:sp>
        <p:sp>
          <p:nvSpPr>
            <p:cNvPr id="10" name="TextBox 9"/>
            <p:cNvSpPr txBox="1"/>
            <p:nvPr/>
          </p:nvSpPr>
          <p:spPr>
            <a:xfrm>
              <a:off x="7291192" y="1096766"/>
              <a:ext cx="580608" cy="369332"/>
            </a:xfrm>
            <a:prstGeom prst="rect">
              <a:avLst/>
            </a:prstGeom>
            <a:noFill/>
          </p:spPr>
          <p:txBody>
            <a:bodyPr wrap="none" rtlCol="0">
              <a:spAutoFit/>
            </a:bodyPr>
            <a:lstStyle/>
            <a:p>
              <a:r>
                <a:rPr lang="en-US" dirty="0">
                  <a:solidFill>
                    <a:schemeClr val="bg1"/>
                  </a:solidFill>
                </a:rPr>
                <a:t>1 ft</a:t>
              </a:r>
              <a:r>
                <a:rPr lang="en-US" baseline="30000" dirty="0">
                  <a:solidFill>
                    <a:schemeClr val="bg1"/>
                  </a:solidFill>
                </a:rPr>
                <a:t>2</a:t>
              </a:r>
              <a:endParaRPr lang="en-US" dirty="0">
                <a:solidFill>
                  <a:schemeClr val="bg1"/>
                </a:solidFill>
              </a:endParaRPr>
            </a:p>
          </p:txBody>
        </p:sp>
        <p:sp>
          <p:nvSpPr>
            <p:cNvPr id="11" name="TextBox 10"/>
            <p:cNvSpPr txBox="1"/>
            <p:nvPr/>
          </p:nvSpPr>
          <p:spPr>
            <a:xfrm>
              <a:off x="7308419" y="283548"/>
              <a:ext cx="580608" cy="369332"/>
            </a:xfrm>
            <a:prstGeom prst="rect">
              <a:avLst/>
            </a:prstGeom>
            <a:noFill/>
          </p:spPr>
          <p:txBody>
            <a:bodyPr wrap="none" rtlCol="0">
              <a:spAutoFit/>
            </a:bodyPr>
            <a:lstStyle/>
            <a:p>
              <a:r>
                <a:rPr lang="en-US" dirty="0">
                  <a:solidFill>
                    <a:schemeClr val="bg1"/>
                  </a:solidFill>
                </a:rPr>
                <a:t>1 ft</a:t>
              </a:r>
              <a:r>
                <a:rPr lang="en-US" baseline="30000" dirty="0">
                  <a:solidFill>
                    <a:schemeClr val="bg1"/>
                  </a:solidFill>
                </a:rPr>
                <a:t>2</a:t>
              </a:r>
              <a:endParaRPr lang="en-US" dirty="0">
                <a:solidFill>
                  <a:schemeClr val="bg1"/>
                </a:solidFill>
              </a:endParaRPr>
            </a:p>
          </p:txBody>
        </p:sp>
      </p:grpSp>
      <p:sp>
        <p:nvSpPr>
          <p:cNvPr id="12" name="TextBox 11"/>
          <p:cNvSpPr txBox="1"/>
          <p:nvPr/>
        </p:nvSpPr>
        <p:spPr>
          <a:xfrm>
            <a:off x="611235" y="5494542"/>
            <a:ext cx="8501738" cy="523220"/>
          </a:xfrm>
          <a:prstGeom prst="rect">
            <a:avLst/>
          </a:prstGeom>
          <a:noFill/>
        </p:spPr>
        <p:txBody>
          <a:bodyPr wrap="square" rtlCol="0">
            <a:spAutoFit/>
          </a:bodyPr>
          <a:lstStyle/>
          <a:p>
            <a:pPr algn="ctr"/>
            <a:r>
              <a:rPr lang="en-US" sz="2800" dirty="0">
                <a:solidFill>
                  <a:srgbClr val="FFC000"/>
                </a:solidFill>
              </a:rPr>
              <a:t>6 </a:t>
            </a:r>
            <a:r>
              <a:rPr lang="en-US" sz="2800" dirty="0" err="1">
                <a:solidFill>
                  <a:srgbClr val="FFC000"/>
                </a:solidFill>
              </a:rPr>
              <a:t>ft</a:t>
            </a:r>
            <a:r>
              <a:rPr lang="en-US" sz="2800" dirty="0">
                <a:solidFill>
                  <a:srgbClr val="FFC000"/>
                </a:solidFill>
              </a:rPr>
              <a:t> X 5 </a:t>
            </a:r>
            <a:r>
              <a:rPr lang="en-US" sz="2800" dirty="0" err="1">
                <a:solidFill>
                  <a:srgbClr val="FFC000"/>
                </a:solidFill>
              </a:rPr>
              <a:t>ft</a:t>
            </a:r>
            <a:r>
              <a:rPr lang="en-US" sz="2800" dirty="0">
                <a:solidFill>
                  <a:srgbClr val="FFC000"/>
                </a:solidFill>
              </a:rPr>
              <a:t> = 30 ft</a:t>
            </a:r>
            <a:r>
              <a:rPr lang="en-US" sz="2800" baseline="30000" dirty="0">
                <a:solidFill>
                  <a:srgbClr val="FFC000"/>
                </a:solidFill>
              </a:rPr>
              <a:t>2</a:t>
            </a:r>
            <a:r>
              <a:rPr lang="en-US" sz="2800" dirty="0">
                <a:solidFill>
                  <a:srgbClr val="FFC000"/>
                </a:solidFill>
              </a:rPr>
              <a:t> </a:t>
            </a:r>
            <a:r>
              <a:rPr lang="en-US" sz="2000" dirty="0">
                <a:latin typeface="+mn-lt"/>
                <a:ea typeface="+mn-ea"/>
                <a:cs typeface="+mn-cs"/>
              </a:rPr>
              <a:t>Don’t forget to square the answer</a:t>
            </a:r>
          </a:p>
        </p:txBody>
      </p:sp>
      <p:sp>
        <p:nvSpPr>
          <p:cNvPr id="14" name="Right Arrow 13"/>
          <p:cNvSpPr/>
          <p:nvPr/>
        </p:nvSpPr>
        <p:spPr>
          <a:xfrm>
            <a:off x="5860699" y="468214"/>
            <a:ext cx="587829" cy="4625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3036488" y="1914230"/>
            <a:ext cx="2954002" cy="1966522"/>
            <a:chOff x="1406273" y="1538678"/>
            <a:chExt cx="2954002" cy="1966522"/>
          </a:xfrm>
        </p:grpSpPr>
        <p:pic>
          <p:nvPicPr>
            <p:cNvPr id="25602" name="Picture 2" descr="http://images.clipart.com/thb/thb9/PH/tl5365_20050420/tl5365_20050420/26498321.thb.jpg?5365_050421_632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273" y="1538678"/>
              <a:ext cx="2954002" cy="1966522"/>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images.clipart.com/thb/thb9/PH/images/63324693.thb.jpg?10016467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652" y="1802675"/>
              <a:ext cx="830447" cy="1252830"/>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TextBox 12"/>
          <p:cNvSpPr txBox="1"/>
          <p:nvPr/>
        </p:nvSpPr>
        <p:spPr>
          <a:xfrm>
            <a:off x="7405450" y="1958921"/>
            <a:ext cx="590226" cy="369332"/>
          </a:xfrm>
          <a:prstGeom prst="rect">
            <a:avLst/>
          </a:prstGeom>
          <a:noFill/>
        </p:spPr>
        <p:txBody>
          <a:bodyPr wrap="none" rtlCol="0">
            <a:spAutoFit/>
          </a:bodyPr>
          <a:lstStyle/>
          <a:p>
            <a:r>
              <a:rPr lang="en-US" dirty="0"/>
              <a:t>2  Ft</a:t>
            </a:r>
          </a:p>
        </p:txBody>
      </p:sp>
      <p:sp>
        <p:nvSpPr>
          <p:cNvPr id="19" name="TextBox 18"/>
          <p:cNvSpPr txBox="1"/>
          <p:nvPr/>
        </p:nvSpPr>
        <p:spPr>
          <a:xfrm rot="16200000">
            <a:off x="8465452" y="794359"/>
            <a:ext cx="590226" cy="369332"/>
          </a:xfrm>
          <a:prstGeom prst="rect">
            <a:avLst/>
          </a:prstGeom>
          <a:noFill/>
        </p:spPr>
        <p:txBody>
          <a:bodyPr wrap="none" rtlCol="0">
            <a:spAutoFit/>
          </a:bodyPr>
          <a:lstStyle/>
          <a:p>
            <a:r>
              <a:rPr lang="en-US" dirty="0"/>
              <a:t>2  Ft</a:t>
            </a:r>
          </a:p>
        </p:txBody>
      </p:sp>
      <p:cxnSp>
        <p:nvCxnSpPr>
          <p:cNvPr id="18" name="Straight Arrow Connector 17"/>
          <p:cNvCxnSpPr/>
          <p:nvPr/>
        </p:nvCxnSpPr>
        <p:spPr>
          <a:xfrm>
            <a:off x="6825162" y="2028558"/>
            <a:ext cx="1655867" cy="0"/>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8634514" y="214245"/>
            <a:ext cx="0" cy="1699985"/>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934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053372999"/>
              </p:ext>
            </p:extLst>
          </p:nvPr>
        </p:nvGraphicFramePr>
        <p:xfrm>
          <a:off x="5623368" y="1516707"/>
          <a:ext cx="2501536" cy="3459411"/>
        </p:xfrm>
        <a:graphic>
          <a:graphicData uri="http://schemas.openxmlformats.org/drawingml/2006/table">
            <a:tbl>
              <a:tblPr firstRow="1" bandRow="1">
                <a:tableStyleId>{2D5ABB26-0587-4C30-8999-92F81FD0307C}</a:tableStyleId>
              </a:tblPr>
              <a:tblGrid>
                <a:gridCol w="1241019">
                  <a:extLst>
                    <a:ext uri="{9D8B030D-6E8A-4147-A177-3AD203B41FA5}">
                      <a16:colId xmlns:a16="http://schemas.microsoft.com/office/drawing/2014/main" val="20000"/>
                    </a:ext>
                  </a:extLst>
                </a:gridCol>
                <a:gridCol w="1260517">
                  <a:extLst>
                    <a:ext uri="{9D8B030D-6E8A-4147-A177-3AD203B41FA5}">
                      <a16:colId xmlns:a16="http://schemas.microsoft.com/office/drawing/2014/main" val="20001"/>
                    </a:ext>
                  </a:extLst>
                </a:gridCol>
              </a:tblGrid>
              <a:tr h="1153137">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153137">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53137">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4" name="Content Placeholder 3"/>
          <p:cNvSpPr>
            <a:spLocks noGrp="1"/>
          </p:cNvSpPr>
          <p:nvPr>
            <p:ph idx="1"/>
          </p:nvPr>
        </p:nvSpPr>
        <p:spPr>
          <a:xfrm>
            <a:off x="1723132" y="336274"/>
            <a:ext cx="6909631" cy="1378404"/>
          </a:xfrm>
        </p:spPr>
        <p:txBody>
          <a:bodyPr/>
          <a:lstStyle/>
          <a:p>
            <a:pPr marL="0" indent="0">
              <a:buNone/>
            </a:pPr>
            <a:r>
              <a:rPr lang="en-US" dirty="0"/>
              <a:t>What is the area (square footage) of this garden? When you get the answer, click to check it. </a:t>
            </a:r>
          </a:p>
        </p:txBody>
      </p:sp>
      <p:sp>
        <p:nvSpPr>
          <p:cNvPr id="5" name="TextBox 4"/>
          <p:cNvSpPr txBox="1"/>
          <p:nvPr/>
        </p:nvSpPr>
        <p:spPr>
          <a:xfrm>
            <a:off x="508697" y="2668958"/>
            <a:ext cx="4089429" cy="2800767"/>
          </a:xfrm>
          <a:prstGeom prst="rect">
            <a:avLst/>
          </a:prstGeom>
          <a:noFill/>
        </p:spPr>
        <p:txBody>
          <a:bodyPr wrap="square" rtlCol="0">
            <a:spAutoFit/>
          </a:bodyPr>
          <a:lstStyle/>
          <a:p>
            <a:pPr algn="ctr"/>
            <a:r>
              <a:rPr lang="en-US" sz="3600" dirty="0">
                <a:latin typeface="+mn-lt"/>
                <a:ea typeface="+mn-ea"/>
                <a:cs typeface="+mn-cs"/>
              </a:rPr>
              <a:t>W X L = A </a:t>
            </a:r>
          </a:p>
          <a:p>
            <a:pPr algn="ctr"/>
            <a:r>
              <a:rPr lang="en-US" sz="3600" dirty="0">
                <a:solidFill>
                  <a:srgbClr val="FFC000"/>
                </a:solidFill>
                <a:latin typeface="+mn-lt"/>
                <a:ea typeface="+mn-ea"/>
                <a:cs typeface="+mn-cs"/>
              </a:rPr>
              <a:t>2 </a:t>
            </a:r>
            <a:r>
              <a:rPr lang="en-US" sz="3600" dirty="0" err="1">
                <a:solidFill>
                  <a:srgbClr val="FFC000"/>
                </a:solidFill>
                <a:latin typeface="+mn-lt"/>
                <a:ea typeface="+mn-ea"/>
                <a:cs typeface="+mn-cs"/>
              </a:rPr>
              <a:t>ft</a:t>
            </a:r>
            <a:r>
              <a:rPr lang="en-US" sz="3600" dirty="0">
                <a:solidFill>
                  <a:srgbClr val="FFC000"/>
                </a:solidFill>
                <a:latin typeface="+mn-lt"/>
                <a:ea typeface="+mn-ea"/>
                <a:cs typeface="+mn-cs"/>
              </a:rPr>
              <a:t> X 3 </a:t>
            </a:r>
            <a:r>
              <a:rPr lang="en-US" sz="3600" dirty="0" err="1">
                <a:solidFill>
                  <a:srgbClr val="FFC000"/>
                </a:solidFill>
                <a:latin typeface="+mn-lt"/>
                <a:ea typeface="+mn-ea"/>
                <a:cs typeface="+mn-cs"/>
              </a:rPr>
              <a:t>ft</a:t>
            </a:r>
            <a:r>
              <a:rPr lang="en-US" sz="3600" dirty="0">
                <a:solidFill>
                  <a:srgbClr val="FFC000"/>
                </a:solidFill>
                <a:latin typeface="+mn-lt"/>
                <a:ea typeface="+mn-ea"/>
                <a:cs typeface="+mn-cs"/>
              </a:rPr>
              <a:t> -= 6 ft</a:t>
            </a:r>
            <a:r>
              <a:rPr lang="en-US" sz="3600" baseline="30000" dirty="0">
                <a:solidFill>
                  <a:srgbClr val="FFC000"/>
                </a:solidFill>
                <a:latin typeface="+mn-lt"/>
                <a:ea typeface="+mn-ea"/>
                <a:cs typeface="+mn-cs"/>
              </a:rPr>
              <a:t>2</a:t>
            </a:r>
          </a:p>
          <a:p>
            <a:pPr algn="ctr"/>
            <a:endParaRPr lang="en-US" sz="3600" baseline="30000" dirty="0">
              <a:solidFill>
                <a:srgbClr val="FFC000"/>
              </a:solidFill>
              <a:latin typeface="+mn-lt"/>
              <a:ea typeface="+mn-ea"/>
              <a:cs typeface="+mn-cs"/>
            </a:endParaRPr>
          </a:p>
          <a:p>
            <a:pPr algn="ctr"/>
            <a:r>
              <a:rPr lang="en-US" sz="3600" baseline="30000" dirty="0">
                <a:solidFill>
                  <a:srgbClr val="FFC000"/>
                </a:solidFill>
                <a:latin typeface="+mn-lt"/>
                <a:ea typeface="+mn-ea"/>
                <a:cs typeface="+mn-cs"/>
              </a:rPr>
              <a:t>The garden area is 6  square feet.</a:t>
            </a:r>
          </a:p>
          <a:p>
            <a:pPr algn="ctr"/>
            <a:r>
              <a:rPr lang="en-US" sz="3200" dirty="0"/>
              <a:t> </a:t>
            </a:r>
          </a:p>
        </p:txBody>
      </p:sp>
      <p:grpSp>
        <p:nvGrpSpPr>
          <p:cNvPr id="7" name="Group 6"/>
          <p:cNvGrpSpPr/>
          <p:nvPr/>
        </p:nvGrpSpPr>
        <p:grpSpPr>
          <a:xfrm>
            <a:off x="4993283" y="1627560"/>
            <a:ext cx="3137461" cy="3743185"/>
            <a:chOff x="4993283" y="1627560"/>
            <a:chExt cx="3137461" cy="3743185"/>
          </a:xfrm>
        </p:grpSpPr>
        <p:pic>
          <p:nvPicPr>
            <p:cNvPr id="24580" name="Picture 4" descr="http://downloads.clipart.com/21397317.png?t=1403207970&amp;h=8ba9583bca3498e0d6ebae5481d08054&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083739" y="4452733"/>
              <a:ext cx="513784" cy="437059"/>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downloads.clipart.com/34946190.png?t=1403208038&amp;h=70220c3561efea49c1a1b03e017abe5f&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4063" y="4013481"/>
              <a:ext cx="632600" cy="580482"/>
            </a:xfrm>
            <a:prstGeom prst="rect">
              <a:avLst/>
            </a:prstGeom>
            <a:noFill/>
            <a:extLst>
              <a:ext uri="{909E8E84-426E-40DD-AFC4-6F175D3DCCD1}">
                <a14:hiddenFill xmlns:a14="http://schemas.microsoft.com/office/drawing/2010/main">
                  <a:solidFill>
                    <a:srgbClr val="FFFFFF"/>
                  </a:solidFill>
                </a14:hiddenFill>
              </a:ext>
            </a:extLst>
          </p:spPr>
        </p:pic>
        <p:pic>
          <p:nvPicPr>
            <p:cNvPr id="24588" name="Picture 12" descr="http://downloads.clipart.com/21000434.png?t=1403208136&amp;h=0369020d2e761aeeba6e9a4c57375e03&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4014" y="2846781"/>
              <a:ext cx="409725" cy="8245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downloads.clipart.com/22010084.png?t=1403207451&amp;h=22613f6ffcec56c2928b3f5de59135c3&amp;u=lee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9205" y="4414656"/>
              <a:ext cx="611539" cy="539691"/>
            </a:xfrm>
            <a:prstGeom prst="rect">
              <a:avLst/>
            </a:prstGeom>
            <a:noFill/>
            <a:extLst>
              <a:ext uri="{909E8E84-426E-40DD-AFC4-6F175D3DCCD1}">
                <a14:hiddenFill xmlns:a14="http://schemas.microsoft.com/office/drawing/2010/main">
                  <a:solidFill>
                    <a:srgbClr val="FFFFFF"/>
                  </a:solidFill>
                </a14:hiddenFill>
              </a:ext>
            </a:extLst>
          </p:spPr>
        </p:pic>
        <p:pic>
          <p:nvPicPr>
            <p:cNvPr id="24592" name="Picture 16" descr="http://images.clipart.com/thb/thb14/PH/Corel_8901/34837304.thb.jpg?000802_c660_0097_clh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88217" y="3949850"/>
              <a:ext cx="841765" cy="562780"/>
            </a:xfrm>
            <a:prstGeom prst="rect">
              <a:avLst/>
            </a:prstGeom>
            <a:noFill/>
            <a:extLst>
              <a:ext uri="{909E8E84-426E-40DD-AFC4-6F175D3DCCD1}">
                <a14:hiddenFill xmlns:a14="http://schemas.microsoft.com/office/drawing/2010/main">
                  <a:solidFill>
                    <a:srgbClr val="FFFFFF"/>
                  </a:solidFill>
                </a14:hiddenFill>
              </a:ext>
            </a:extLst>
          </p:spPr>
        </p:pic>
        <p:pic>
          <p:nvPicPr>
            <p:cNvPr id="24594" name="Picture 18" descr="http://images.clipart.com/thb/thb3/PH/photogal1-2/veggies/1755312.thb.jpg?61_176"/>
            <p:cNvPicPr>
              <a:picLocks noChangeAspect="1" noChangeArrowheads="1"/>
            </p:cNvPicPr>
            <p:nvPr/>
          </p:nvPicPr>
          <p:blipFill rotWithShape="1">
            <a:blip r:embed="rId7">
              <a:extLst>
                <a:ext uri="{28A0092B-C50C-407E-A947-70E740481C1C}">
                  <a14:useLocalDpi xmlns:a14="http://schemas.microsoft.com/office/drawing/2010/main" val="0"/>
                </a:ext>
              </a:extLst>
            </a:blip>
            <a:srcRect l="21930" t="19684" r="11516" b="5021"/>
            <a:stretch/>
          </p:blipFill>
          <p:spPr bwMode="auto">
            <a:xfrm>
              <a:off x="5980680" y="2971460"/>
              <a:ext cx="905995" cy="658906"/>
            </a:xfrm>
            <a:prstGeom prst="rect">
              <a:avLst/>
            </a:prstGeom>
            <a:noFill/>
            <a:extLst>
              <a:ext uri="{909E8E84-426E-40DD-AFC4-6F175D3DCCD1}">
                <a14:hiddenFill xmlns:a14="http://schemas.microsoft.com/office/drawing/2010/main">
                  <a:solidFill>
                    <a:srgbClr val="FFFFFF"/>
                  </a:solidFill>
                </a14:hiddenFill>
              </a:ext>
            </a:extLst>
          </p:spPr>
        </p:pic>
        <p:pic>
          <p:nvPicPr>
            <p:cNvPr id="24596" name="Picture 20" descr="http://images.clipart.com/thb/thb8/PH/mb5241_20030513_08/mb20030513_08_01/9777577.thb.jpg?5241_030614_108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47896" y="1627560"/>
              <a:ext cx="747430" cy="930963"/>
            </a:xfrm>
            <a:prstGeom prst="rect">
              <a:avLst/>
            </a:prstGeom>
            <a:noFill/>
            <a:extLst>
              <a:ext uri="{909E8E84-426E-40DD-AFC4-6F175D3DCCD1}">
                <a14:hiddenFill xmlns:a14="http://schemas.microsoft.com/office/drawing/2010/main">
                  <a:solidFill>
                    <a:srgbClr val="FFFFFF"/>
                  </a:solidFill>
                </a14:hiddenFill>
              </a:ext>
            </a:extLst>
          </p:spPr>
        </p:pic>
        <p:pic>
          <p:nvPicPr>
            <p:cNvPr id="24598" name="Picture 22" descr="http://images.clipart.com/thb/thb14/PH/images/37476351.thb.jpg?10016213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75758" y="1826299"/>
              <a:ext cx="400893" cy="602200"/>
            </a:xfrm>
            <a:prstGeom prst="rect">
              <a:avLst/>
            </a:prstGeom>
            <a:noFill/>
            <a:extLst>
              <a:ext uri="{909E8E84-426E-40DD-AFC4-6F175D3DCCD1}">
                <a14:hiddenFill xmlns:a14="http://schemas.microsoft.com/office/drawing/2010/main">
                  <a:solidFill>
                    <a:srgbClr val="FFFFFF"/>
                  </a:solidFill>
                </a14:hiddenFill>
              </a:ext>
            </a:extLst>
          </p:spPr>
        </p:pic>
        <p:pic>
          <p:nvPicPr>
            <p:cNvPr id="24600" name="Picture 24" descr="http://images.clipart.com/thb/thb8/PH/jh5361_20041021c/jh5361_20041021c/30715052.thb.jpg?5361_041102_54028"/>
            <p:cNvPicPr>
              <a:picLocks noChangeAspect="1" noChangeArrowheads="1"/>
            </p:cNvPicPr>
            <p:nvPr/>
          </p:nvPicPr>
          <p:blipFill rotWithShape="1">
            <a:blip r:embed="rId10">
              <a:extLst>
                <a:ext uri="{28A0092B-C50C-407E-A947-70E740481C1C}">
                  <a14:useLocalDpi xmlns:a14="http://schemas.microsoft.com/office/drawing/2010/main" val="0"/>
                </a:ext>
              </a:extLst>
            </a:blip>
            <a:srcRect l="1565" t="16938" r="45595" b="10959"/>
            <a:stretch/>
          </p:blipFill>
          <p:spPr bwMode="auto">
            <a:xfrm>
              <a:off x="7101253" y="2832688"/>
              <a:ext cx="723722" cy="6574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rot="16200000">
              <a:off x="4697689" y="3052430"/>
              <a:ext cx="960519" cy="369332"/>
            </a:xfrm>
            <a:prstGeom prst="rect">
              <a:avLst/>
            </a:prstGeom>
            <a:noFill/>
          </p:spPr>
          <p:txBody>
            <a:bodyPr wrap="none" rtlCol="0">
              <a:spAutoFit/>
            </a:bodyPr>
            <a:lstStyle/>
            <a:p>
              <a:r>
                <a:rPr lang="en-US" dirty="0"/>
                <a:t>3 </a:t>
              </a:r>
              <a:r>
                <a:rPr lang="en-US" dirty="0" err="1"/>
                <a:t>ft</a:t>
              </a:r>
              <a:r>
                <a:rPr lang="en-US" dirty="0"/>
                <a:t> long</a:t>
              </a:r>
            </a:p>
          </p:txBody>
        </p:sp>
        <p:sp>
          <p:nvSpPr>
            <p:cNvPr id="20" name="TextBox 19"/>
            <p:cNvSpPr txBox="1"/>
            <p:nvPr/>
          </p:nvSpPr>
          <p:spPr>
            <a:xfrm>
              <a:off x="6224875" y="5001413"/>
              <a:ext cx="1010213" cy="369332"/>
            </a:xfrm>
            <a:prstGeom prst="rect">
              <a:avLst/>
            </a:prstGeom>
            <a:noFill/>
          </p:spPr>
          <p:txBody>
            <a:bodyPr wrap="none" rtlCol="0">
              <a:spAutoFit/>
            </a:bodyPr>
            <a:lstStyle/>
            <a:p>
              <a:r>
                <a:rPr lang="en-US" dirty="0"/>
                <a:t>2 </a:t>
              </a:r>
              <a:r>
                <a:rPr lang="en-US" dirty="0" err="1"/>
                <a:t>ft</a:t>
              </a:r>
              <a:r>
                <a:rPr lang="en-US" dirty="0"/>
                <a:t> wide</a:t>
              </a:r>
            </a:p>
          </p:txBody>
        </p:sp>
      </p:grpSp>
      <p:pic>
        <p:nvPicPr>
          <p:cNvPr id="24" name="Picture 6" descr="http://downloads.clipart.com/21683083.png?t=1403207507&amp;h=19a9fc4418176205139c89d703c58b73&amp;u=leecy"/>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7966" y="336274"/>
            <a:ext cx="1102823" cy="1028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690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a:t>Let’s say you have a handheld computer, like an iPad. You want to buy a screen protector for it. Measure the two dimensions and find out how much plastic protection you will need to buy. Provide your answer in square feet.</a:t>
            </a:r>
          </a:p>
          <a:p>
            <a:pPr marL="0" indent="0">
              <a:buNone/>
            </a:pPr>
            <a:endParaRPr lang="en-US" dirty="0"/>
          </a:p>
        </p:txBody>
      </p:sp>
      <p:pic>
        <p:nvPicPr>
          <p:cNvPr id="1026" name="Picture 2" descr="http://downloads.clipart.com/22332078.png?t=1407695965&amp;h=85b1c030291dd916ddd10538203614cc&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0341" y="1956560"/>
            <a:ext cx="4338411" cy="359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31694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7096" y="965116"/>
            <a:ext cx="7850778" cy="4051021"/>
          </a:xfrm>
        </p:spPr>
        <p:txBody>
          <a:bodyPr>
            <a:normAutofit/>
          </a:bodyPr>
          <a:lstStyle/>
          <a:p>
            <a:pPr marL="0" indent="0">
              <a:buNone/>
            </a:pPr>
            <a:r>
              <a:rPr lang="en-US" sz="2800" dirty="0">
                <a:hlinkClick r:id="rId3"/>
              </a:rPr>
              <a:t>CLICK HERE </a:t>
            </a:r>
            <a:r>
              <a:rPr lang="en-US" sz="2800" dirty="0"/>
              <a:t>to watch Introduction to area.</a:t>
            </a:r>
          </a:p>
          <a:p>
            <a:pPr marL="0" indent="0">
              <a:buNone/>
            </a:pPr>
            <a:r>
              <a:rPr lang="en-US" sz="2800" dirty="0">
                <a:hlinkClick r:id="rId4" action="ppaction://hlinkfile"/>
              </a:rPr>
              <a:t>CLICK HERE </a:t>
            </a:r>
            <a:r>
              <a:rPr lang="en-US" sz="2800" dirty="0"/>
              <a:t>to read about how to grow a whole lot of food on one or more square-foot gardens! Practice measuring area in different environments.</a:t>
            </a:r>
          </a:p>
        </p:txBody>
      </p:sp>
      <p:pic>
        <p:nvPicPr>
          <p:cNvPr id="3" name="Picture 8" descr="http://downloads.clipart.com/22034228.png?t=1403208074&amp;h=4a9a16c7fa680fba56a057d8fb7ee8dc&amp;u=lee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664775">
            <a:off x="275803" y="3041424"/>
            <a:ext cx="1144969" cy="56790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18011" y="1058092"/>
            <a:ext cx="679269" cy="71845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3245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698" y="494853"/>
            <a:ext cx="8740810" cy="5927462"/>
          </a:xfrm>
        </p:spPr>
        <p:txBody>
          <a:bodyPr>
            <a:normAutofit/>
          </a:bodyPr>
          <a:lstStyle/>
          <a:p>
            <a:pPr marL="0" indent="0">
              <a:buNone/>
            </a:pPr>
            <a:r>
              <a:rPr lang="en-US" dirty="0"/>
              <a:t>Now, suppose that Susan has a flatbed with the following dimensions.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sz="2400" dirty="0"/>
              <a:t>But wait a minute. Those are </a:t>
            </a:r>
            <a:r>
              <a:rPr lang="en-US" sz="2400" dirty="0">
                <a:solidFill>
                  <a:srgbClr val="FFC000"/>
                </a:solidFill>
              </a:rPr>
              <a:t>three</a:t>
            </a:r>
            <a:r>
              <a:rPr lang="en-US" sz="2400" dirty="0"/>
              <a:t> dimensions, not two!</a:t>
            </a:r>
          </a:p>
          <a:p>
            <a:pPr marL="0" indent="0">
              <a:buNone/>
            </a:pPr>
            <a:r>
              <a:rPr lang="en-US" dirty="0"/>
              <a:t>That’s absolutely right. Now we are going </a:t>
            </a:r>
            <a:r>
              <a:rPr lang="en-US" i="1" dirty="0"/>
              <a:t>stop</a:t>
            </a:r>
            <a:r>
              <a:rPr lang="en-US" dirty="0"/>
              <a:t> talking about area. When you measure three dimensions you are talking about </a:t>
            </a:r>
            <a:r>
              <a:rPr lang="en-US" b="1" dirty="0">
                <a:solidFill>
                  <a:srgbClr val="FFFF00"/>
                </a:solidFill>
              </a:rPr>
              <a:t>volume</a:t>
            </a:r>
            <a:r>
              <a:rPr lang="en-US" dirty="0"/>
              <a:t>. Susan needs to measure </a:t>
            </a:r>
            <a:r>
              <a:rPr lang="en-US" b="1" dirty="0">
                <a:solidFill>
                  <a:srgbClr val="FFFF00"/>
                </a:solidFill>
              </a:rPr>
              <a:t>volume</a:t>
            </a:r>
            <a:r>
              <a:rPr lang="en-US" dirty="0"/>
              <a:t> to know how much gravel, hay, or other materials she can carry. </a:t>
            </a:r>
          </a:p>
        </p:txBody>
      </p:sp>
      <p:grpSp>
        <p:nvGrpSpPr>
          <p:cNvPr id="8" name="Group 7"/>
          <p:cNvGrpSpPr/>
          <p:nvPr/>
        </p:nvGrpSpPr>
        <p:grpSpPr>
          <a:xfrm>
            <a:off x="3071582" y="870385"/>
            <a:ext cx="2786627" cy="3333750"/>
            <a:chOff x="2972098" y="1060609"/>
            <a:chExt cx="2786627" cy="3333750"/>
          </a:xfrm>
        </p:grpSpPr>
        <p:grpSp>
          <p:nvGrpSpPr>
            <p:cNvPr id="6" name="Group 5"/>
            <p:cNvGrpSpPr/>
            <p:nvPr/>
          </p:nvGrpSpPr>
          <p:grpSpPr>
            <a:xfrm>
              <a:off x="3529875" y="1060609"/>
              <a:ext cx="2228850" cy="3333750"/>
              <a:chOff x="3382101" y="1352005"/>
              <a:chExt cx="2228850" cy="3333750"/>
            </a:xfrm>
          </p:grpSpPr>
          <p:pic>
            <p:nvPicPr>
              <p:cNvPr id="21512" name="Picture 8" descr="http://images.clipart.com/thb/thb14/PH/OLA/36594527.thb.jpg?10016036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2101" y="1352005"/>
                <a:ext cx="2228850" cy="33337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382101" y="2063931"/>
                <a:ext cx="2228850" cy="21553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3382101" y="2324100"/>
                <a:ext cx="2228850" cy="21553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3382101" y="2584269"/>
                <a:ext cx="2228850" cy="21553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3382101" y="2883626"/>
                <a:ext cx="2228850" cy="21553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p:cNvSpPr txBox="1"/>
            <p:nvPr/>
          </p:nvSpPr>
          <p:spPr>
            <a:xfrm>
              <a:off x="4031741" y="2938408"/>
              <a:ext cx="1369286" cy="461665"/>
            </a:xfrm>
            <a:prstGeom prst="rect">
              <a:avLst/>
            </a:prstGeom>
            <a:solidFill>
              <a:srgbClr val="FF0000"/>
            </a:solidFill>
          </p:spPr>
          <p:txBody>
            <a:bodyPr wrap="none" rtlCol="0">
              <a:spAutoFit/>
            </a:bodyPr>
            <a:lstStyle/>
            <a:p>
              <a:r>
                <a:rPr lang="en-US" sz="2400" dirty="0"/>
                <a:t>12 </a:t>
              </a:r>
              <a:r>
                <a:rPr lang="en-US" sz="2400" dirty="0" err="1"/>
                <a:t>ft</a:t>
              </a:r>
              <a:r>
                <a:rPr lang="en-US" sz="2400" dirty="0"/>
                <a:t> long</a:t>
              </a:r>
            </a:p>
          </p:txBody>
        </p:sp>
        <p:sp>
          <p:nvSpPr>
            <p:cNvPr id="15" name="TextBox 14"/>
            <p:cNvSpPr txBox="1"/>
            <p:nvPr/>
          </p:nvSpPr>
          <p:spPr>
            <a:xfrm rot="16200000">
              <a:off x="2562371" y="2833571"/>
              <a:ext cx="1281120" cy="461665"/>
            </a:xfrm>
            <a:prstGeom prst="rect">
              <a:avLst/>
            </a:prstGeom>
            <a:solidFill>
              <a:srgbClr val="FF0000"/>
            </a:solidFill>
          </p:spPr>
          <p:txBody>
            <a:bodyPr wrap="none" rtlCol="0">
              <a:spAutoFit/>
            </a:bodyPr>
            <a:lstStyle/>
            <a:p>
              <a:r>
                <a:rPr lang="en-US" sz="2400" dirty="0"/>
                <a:t>6 </a:t>
              </a:r>
              <a:r>
                <a:rPr lang="en-US" sz="2400" dirty="0" err="1"/>
                <a:t>ft</a:t>
              </a:r>
              <a:r>
                <a:rPr lang="en-US" sz="2400" dirty="0"/>
                <a:t> wide</a:t>
              </a:r>
            </a:p>
          </p:txBody>
        </p:sp>
        <p:sp>
          <p:nvSpPr>
            <p:cNvPr id="16" name="TextBox 15"/>
            <p:cNvSpPr txBox="1"/>
            <p:nvPr/>
          </p:nvSpPr>
          <p:spPr>
            <a:xfrm rot="5400000">
              <a:off x="4452722" y="2054434"/>
              <a:ext cx="1213794" cy="461665"/>
            </a:xfrm>
            <a:prstGeom prst="rect">
              <a:avLst/>
            </a:prstGeom>
            <a:solidFill>
              <a:srgbClr val="FF0000"/>
            </a:solidFill>
          </p:spPr>
          <p:txBody>
            <a:bodyPr wrap="none" rtlCol="0">
              <a:spAutoFit/>
            </a:bodyPr>
            <a:lstStyle/>
            <a:p>
              <a:r>
                <a:rPr lang="en-US" sz="2400" dirty="0"/>
                <a:t>4 </a:t>
              </a:r>
              <a:r>
                <a:rPr lang="en-US" sz="2400" dirty="0" err="1"/>
                <a:t>ft</a:t>
              </a:r>
              <a:r>
                <a:rPr lang="en-US" sz="2400" dirty="0"/>
                <a:t> high</a:t>
              </a:r>
            </a:p>
          </p:txBody>
        </p:sp>
      </p:grpSp>
    </p:spTree>
    <p:extLst>
      <p:ext uri="{BB962C8B-B14F-4D97-AF65-F5344CB8AC3E}">
        <p14:creationId xmlns:p14="http://schemas.microsoft.com/office/powerpoint/2010/main" val="21563660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ln>
            <a:solidFill>
              <a:schemeClr val="bg2"/>
            </a:solidFill>
          </a:ln>
        </p:spPr>
        <p:txBody>
          <a:bodyPr/>
          <a:lstStyle/>
          <a:p>
            <a:pPr marL="0" indent="0">
              <a:buNone/>
            </a:pPr>
            <a:r>
              <a:rPr lang="en-US" dirty="0"/>
              <a:t>The object below has three dimensions (3D). What are those dimensions? Click </a:t>
            </a:r>
            <a:r>
              <a:rPr lang="en-US" b="1" dirty="0"/>
              <a:t>three</a:t>
            </a:r>
            <a:r>
              <a:rPr lang="en-US" dirty="0"/>
              <a:t> times to check.</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To find out how much space is held inside this 3D object, you need to measure all </a:t>
            </a:r>
            <a:r>
              <a:rPr lang="en-US" dirty="0">
                <a:solidFill>
                  <a:srgbClr val="FFC000"/>
                </a:solidFill>
              </a:rPr>
              <a:t>three dimensions (3D)</a:t>
            </a:r>
            <a:r>
              <a:rPr lang="en-US" dirty="0"/>
              <a:t>– not only width and length, but </a:t>
            </a:r>
            <a:r>
              <a:rPr lang="en-US" dirty="0">
                <a:solidFill>
                  <a:srgbClr val="FFC000"/>
                </a:solidFill>
              </a:rPr>
              <a:t>HIGHT</a:t>
            </a:r>
            <a:r>
              <a:rPr lang="en-US" dirty="0"/>
              <a:t>!</a:t>
            </a:r>
          </a:p>
          <a:p>
            <a:pPr marL="0" indent="0">
              <a:buNone/>
            </a:pPr>
            <a:r>
              <a:rPr lang="en-US" dirty="0"/>
              <a:t>The holding capacity of a three dimensional object is called</a:t>
            </a:r>
            <a:endParaRPr lang="en-US" dirty="0">
              <a:solidFill>
                <a:srgbClr val="FFC000"/>
              </a:solidFill>
            </a:endParaRPr>
          </a:p>
        </p:txBody>
      </p:sp>
      <p:sp>
        <p:nvSpPr>
          <p:cNvPr id="5" name="Cube 4"/>
          <p:cNvSpPr/>
          <p:nvPr/>
        </p:nvSpPr>
        <p:spPr>
          <a:xfrm>
            <a:off x="3103517" y="1876935"/>
            <a:ext cx="3317966" cy="1432560"/>
          </a:xfrm>
          <a:prstGeom prst="cube">
            <a:avLst/>
          </a:prstGeom>
          <a:solidFill>
            <a:srgbClr val="FF858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p:nvGrpSpPr>
        <p:grpSpPr>
          <a:xfrm>
            <a:off x="7073244" y="6929116"/>
            <a:ext cx="780470" cy="1105990"/>
            <a:chOff x="6577944" y="2225039"/>
            <a:chExt cx="780470" cy="1105990"/>
          </a:xfrm>
        </p:grpSpPr>
        <p:sp>
          <p:nvSpPr>
            <p:cNvPr id="6" name="TextBox 5"/>
            <p:cNvSpPr txBox="1"/>
            <p:nvPr/>
          </p:nvSpPr>
          <p:spPr>
            <a:xfrm>
              <a:off x="6577944" y="2593215"/>
              <a:ext cx="780470" cy="369332"/>
            </a:xfrm>
            <a:prstGeom prst="rect">
              <a:avLst/>
            </a:prstGeom>
            <a:noFill/>
          </p:spPr>
          <p:txBody>
            <a:bodyPr wrap="none" rtlCol="0">
              <a:spAutoFit/>
            </a:bodyPr>
            <a:lstStyle/>
            <a:p>
              <a:r>
                <a:rPr lang="en-US" dirty="0"/>
                <a:t>height</a:t>
              </a:r>
            </a:p>
          </p:txBody>
        </p:sp>
        <p:cxnSp>
          <p:nvCxnSpPr>
            <p:cNvPr id="10" name="Straight Arrow Connector 9"/>
            <p:cNvCxnSpPr/>
            <p:nvPr/>
          </p:nvCxnSpPr>
          <p:spPr>
            <a:xfrm>
              <a:off x="6577944" y="2225039"/>
              <a:ext cx="0" cy="110599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3009900" y="3629382"/>
            <a:ext cx="3009900" cy="369332"/>
            <a:chOff x="3103517" y="3792821"/>
            <a:chExt cx="3009900" cy="369332"/>
          </a:xfrm>
        </p:grpSpPr>
        <p:sp>
          <p:nvSpPr>
            <p:cNvPr id="7" name="TextBox 6"/>
            <p:cNvSpPr txBox="1"/>
            <p:nvPr/>
          </p:nvSpPr>
          <p:spPr>
            <a:xfrm>
              <a:off x="4372938" y="3792821"/>
              <a:ext cx="779124" cy="369332"/>
            </a:xfrm>
            <a:prstGeom prst="rect">
              <a:avLst/>
            </a:prstGeom>
            <a:noFill/>
          </p:spPr>
          <p:txBody>
            <a:bodyPr wrap="none" rtlCol="0">
              <a:spAutoFit/>
            </a:bodyPr>
            <a:lstStyle/>
            <a:p>
              <a:r>
                <a:rPr lang="en-US" dirty="0"/>
                <a:t>length</a:t>
              </a:r>
            </a:p>
          </p:txBody>
        </p:sp>
        <p:cxnSp>
          <p:nvCxnSpPr>
            <p:cNvPr id="12" name="Straight Arrow Connector 11"/>
            <p:cNvCxnSpPr/>
            <p:nvPr/>
          </p:nvCxnSpPr>
          <p:spPr>
            <a:xfrm>
              <a:off x="3103517" y="3792821"/>
              <a:ext cx="30099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0" y="6729848"/>
            <a:ext cx="513860" cy="723275"/>
            <a:chOff x="2840622" y="1863401"/>
            <a:chExt cx="513860" cy="723275"/>
          </a:xfrm>
        </p:grpSpPr>
        <p:sp>
          <p:nvSpPr>
            <p:cNvPr id="8" name="TextBox 7"/>
            <p:cNvSpPr txBox="1"/>
            <p:nvPr/>
          </p:nvSpPr>
          <p:spPr>
            <a:xfrm rot="18773906">
              <a:off x="2663650" y="2040373"/>
              <a:ext cx="723275" cy="369332"/>
            </a:xfrm>
            <a:prstGeom prst="rect">
              <a:avLst/>
            </a:prstGeom>
            <a:noFill/>
          </p:spPr>
          <p:txBody>
            <a:bodyPr wrap="none" rtlCol="0">
              <a:spAutoFit/>
            </a:bodyPr>
            <a:lstStyle/>
            <a:p>
              <a:r>
                <a:rPr lang="en-US" dirty="0"/>
                <a:t>width</a:t>
              </a:r>
            </a:p>
          </p:txBody>
        </p:sp>
        <p:cxnSp>
          <p:nvCxnSpPr>
            <p:cNvPr id="14" name="Straight Arrow Connector 13"/>
            <p:cNvCxnSpPr/>
            <p:nvPr/>
          </p:nvCxnSpPr>
          <p:spPr>
            <a:xfrm flipH="1">
              <a:off x="2973035" y="2159724"/>
              <a:ext cx="381447" cy="36817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3760735" y="5637484"/>
            <a:ext cx="1997663" cy="646331"/>
          </a:xfrm>
          <a:prstGeom prst="rect">
            <a:avLst/>
          </a:prstGeom>
          <a:noFill/>
        </p:spPr>
        <p:txBody>
          <a:bodyPr wrap="none" rtlCol="0">
            <a:spAutoFit/>
          </a:bodyPr>
          <a:lstStyle/>
          <a:p>
            <a:r>
              <a:rPr lang="en-US" sz="3600" dirty="0">
                <a:solidFill>
                  <a:srgbClr val="FFC000"/>
                </a:solidFill>
              </a:rPr>
              <a:t>VOLUME!</a:t>
            </a:r>
          </a:p>
        </p:txBody>
      </p:sp>
    </p:spTree>
    <p:extLst>
      <p:ext uri="{BB962C8B-B14F-4D97-AF65-F5344CB8AC3E}">
        <p14:creationId xmlns:p14="http://schemas.microsoft.com/office/powerpoint/2010/main" val="2192959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28571E-6 2.22222E-6 L 0.28356 -0.76042 " pathEditMode="relative" rAng="0" ptsTypes="AA">
                                      <p:cBhvr>
                                        <p:cTn id="6" dur="2000" fill="hold"/>
                                        <p:tgtEl>
                                          <p:spTgt spid="15"/>
                                        </p:tgtEl>
                                        <p:attrNameLst>
                                          <p:attrName>ppt_x</p:attrName>
                                          <p:attrName>ppt_y</p:attrName>
                                        </p:attrNameLst>
                                      </p:cBhvr>
                                      <p:rCtr x="14170" y="-38032"/>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3.96825E-6 1.48148E-6 L 0.63029 -0.01343 " pathEditMode="relative" rAng="0" ptsTypes="AA">
                                      <p:cBhvr>
                                        <p:cTn id="10" dur="2000" fill="hold"/>
                                        <p:tgtEl>
                                          <p:spTgt spid="16"/>
                                        </p:tgtEl>
                                        <p:attrNameLst>
                                          <p:attrName>ppt_x</p:attrName>
                                          <p:attrName>ppt_y</p:attrName>
                                        </p:attrNameLst>
                                      </p:cBhvr>
                                      <p:rCtr x="31515" y="-671"/>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1.74603E-6 -2.22222E-6 L -0.04051 -0.73541 " pathEditMode="relative" rAng="0" ptsTypes="AA">
                                      <p:cBhvr>
                                        <p:cTn id="14" dur="2000" fill="hold"/>
                                        <p:tgtEl>
                                          <p:spTgt spid="17"/>
                                        </p:tgtEl>
                                        <p:attrNameLst>
                                          <p:attrName>ppt_x</p:attrName>
                                          <p:attrName>ppt_y</p:attrName>
                                        </p:attrNameLst>
                                      </p:cBhvr>
                                      <p:rCtr x="-2034" y="-3678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5778" y="395999"/>
            <a:ext cx="8501738" cy="6462001"/>
          </a:xfrm>
        </p:spPr>
        <p:txBody>
          <a:bodyPr>
            <a:noAutofit/>
          </a:bodyPr>
          <a:lstStyle/>
          <a:p>
            <a:pPr marL="0" indent="0">
              <a:buNone/>
            </a:pPr>
            <a:r>
              <a:rPr lang="en-US" dirty="0"/>
              <a:t>Truck drives need to know how to measure all three dimensions if they carry cargo. Otherwise, they might overload or leave cargo behind. Know the limits and capacity of your vehicle!</a:t>
            </a:r>
          </a:p>
          <a:p>
            <a:pPr marL="0" indent="0">
              <a:buNone/>
            </a:pPr>
            <a:r>
              <a:rPr lang="en-US" dirty="0"/>
              <a:t>For example, as you transport cargo, you will become familiar with freight container measurements. A freight container is a reusable container having a </a:t>
            </a:r>
            <a:r>
              <a:rPr lang="en-US" b="1" dirty="0">
                <a:solidFill>
                  <a:srgbClr val="FFC000"/>
                </a:solidFill>
              </a:rPr>
              <a:t>volume</a:t>
            </a:r>
            <a:r>
              <a:rPr lang="en-US" dirty="0">
                <a:solidFill>
                  <a:srgbClr val="FFC000"/>
                </a:solidFill>
              </a:rPr>
              <a:t> of 64 cubic feet or more</a:t>
            </a:r>
            <a:r>
              <a:rPr lang="en-US" dirty="0"/>
              <a:t>. It is built to permit so that it can be moved and transported with its contents intact.</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How do you measure volume? You’ve probably figured that out by now. </a:t>
            </a:r>
          </a:p>
        </p:txBody>
      </p:sp>
      <p:pic>
        <p:nvPicPr>
          <p:cNvPr id="16388" name="Picture 4" descr="http://downloads.clipart.com/22419134.png?t=1405625335&amp;h=edc11e80d71644a5b021986d70215c6e&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068" y="2912855"/>
            <a:ext cx="4099527" cy="2033365"/>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http://images.clipart.com/thb/thb8/PH/px5323_20030811_31/px5323_20030811_31_02/9960826.thb.jpg?5323_030811_713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3506" y="3134138"/>
            <a:ext cx="2389610" cy="1590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2231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8916" y="416477"/>
            <a:ext cx="8609176" cy="2143844"/>
          </a:xfrm>
        </p:spPr>
        <p:txBody>
          <a:bodyPr>
            <a:normAutofit/>
          </a:bodyPr>
          <a:lstStyle/>
          <a:p>
            <a:pPr marL="0" indent="0">
              <a:buNone/>
            </a:pPr>
            <a:r>
              <a:rPr lang="en-US" dirty="0"/>
              <a:t>To find the area of a two-dimensional object, you multiplied two dimensions and squared your results.</a:t>
            </a:r>
          </a:p>
          <a:p>
            <a:pPr marL="0" indent="0">
              <a:buNone/>
            </a:pPr>
            <a:r>
              <a:rPr lang="en-US" dirty="0"/>
              <a:t>To find the volume of a </a:t>
            </a:r>
            <a:r>
              <a:rPr lang="en-US" dirty="0">
                <a:solidFill>
                  <a:srgbClr val="FFC000"/>
                </a:solidFill>
              </a:rPr>
              <a:t>three</a:t>
            </a:r>
            <a:r>
              <a:rPr lang="en-US" dirty="0"/>
              <a:t>-dimensional object…</a:t>
            </a:r>
          </a:p>
          <a:p>
            <a:pPr marL="0" indent="0">
              <a:buNone/>
            </a:pPr>
            <a:r>
              <a:rPr lang="en-US" dirty="0"/>
              <a:t>(Guess the answer and click to check.)</a:t>
            </a:r>
          </a:p>
        </p:txBody>
      </p:sp>
      <p:sp>
        <p:nvSpPr>
          <p:cNvPr id="4" name="TextBox 3"/>
          <p:cNvSpPr txBox="1"/>
          <p:nvPr/>
        </p:nvSpPr>
        <p:spPr>
          <a:xfrm>
            <a:off x="588916" y="2142310"/>
            <a:ext cx="7286165" cy="2862322"/>
          </a:xfrm>
          <a:prstGeom prst="rect">
            <a:avLst/>
          </a:prstGeom>
          <a:noFill/>
        </p:spPr>
        <p:txBody>
          <a:bodyPr wrap="square" rtlCol="0">
            <a:spAutoFit/>
          </a:bodyPr>
          <a:lstStyle/>
          <a:p>
            <a:r>
              <a:rPr lang="en-US" sz="2000" dirty="0"/>
              <a:t>If </a:t>
            </a:r>
            <a:r>
              <a:rPr lang="en-US" sz="2000" dirty="0">
                <a:latin typeface="+mn-lt"/>
                <a:ea typeface="+mn-ea"/>
                <a:cs typeface="+mn-cs"/>
              </a:rPr>
              <a:t>you said, multiply the </a:t>
            </a:r>
            <a:r>
              <a:rPr lang="en-US" sz="2000" dirty="0">
                <a:solidFill>
                  <a:srgbClr val="FFC000"/>
                </a:solidFill>
                <a:latin typeface="+mn-lt"/>
                <a:ea typeface="+mn-ea"/>
                <a:cs typeface="+mn-cs"/>
              </a:rPr>
              <a:t>three</a:t>
            </a:r>
            <a:r>
              <a:rPr lang="en-US" sz="2000" dirty="0">
                <a:latin typeface="+mn-lt"/>
                <a:ea typeface="+mn-ea"/>
                <a:cs typeface="+mn-cs"/>
              </a:rPr>
              <a:t> dimensions, you were right! But instead of </a:t>
            </a:r>
            <a:r>
              <a:rPr lang="en-US" sz="2000" i="1" dirty="0">
                <a:latin typeface="+mn-lt"/>
                <a:ea typeface="+mn-ea"/>
                <a:cs typeface="+mn-cs"/>
              </a:rPr>
              <a:t>squaring</a:t>
            </a:r>
            <a:r>
              <a:rPr lang="en-US" sz="2000" dirty="0">
                <a:latin typeface="+mn-lt"/>
                <a:ea typeface="+mn-ea"/>
                <a:cs typeface="+mn-cs"/>
              </a:rPr>
              <a:t> your results as you did before your results will be in </a:t>
            </a:r>
            <a:r>
              <a:rPr lang="en-US" sz="2000" dirty="0">
                <a:solidFill>
                  <a:srgbClr val="FFC000"/>
                </a:solidFill>
                <a:latin typeface="+mn-lt"/>
                <a:ea typeface="+mn-ea"/>
                <a:cs typeface="+mn-cs"/>
              </a:rPr>
              <a:t>cubic</a:t>
            </a:r>
            <a:r>
              <a:rPr lang="en-US" sz="2000" dirty="0">
                <a:latin typeface="+mn-lt"/>
                <a:ea typeface="+mn-ea"/>
                <a:cs typeface="+mn-cs"/>
              </a:rPr>
              <a:t> inches, feet, or yards.</a:t>
            </a:r>
          </a:p>
          <a:p>
            <a:endParaRPr lang="en-US" sz="2000" dirty="0">
              <a:latin typeface="+mn-lt"/>
              <a:ea typeface="+mn-ea"/>
              <a:cs typeface="+mn-cs"/>
            </a:endParaRPr>
          </a:p>
          <a:p>
            <a:r>
              <a:rPr lang="en-US" sz="2000" dirty="0">
                <a:latin typeface="+mn-lt"/>
                <a:ea typeface="+mn-ea"/>
                <a:cs typeface="+mn-cs"/>
              </a:rPr>
              <a:t>If you think of a cube, it has three dimensions. That will make it easier for you to remember to add “cubic” to your answer. </a:t>
            </a:r>
          </a:p>
          <a:p>
            <a:endParaRPr lang="en-US" sz="2000" dirty="0">
              <a:latin typeface="+mn-lt"/>
              <a:ea typeface="+mn-ea"/>
              <a:cs typeface="+mn-cs"/>
            </a:endParaRPr>
          </a:p>
          <a:p>
            <a:r>
              <a:rPr lang="en-US" sz="2000" dirty="0">
                <a:latin typeface="+mn-lt"/>
                <a:ea typeface="+mn-ea"/>
                <a:cs typeface="+mn-cs"/>
              </a:rPr>
              <a:t>The formula for finding the volume of an object is…</a:t>
            </a:r>
            <a:endParaRPr lang="en-US" sz="2000" dirty="0"/>
          </a:p>
        </p:txBody>
      </p:sp>
      <p:sp>
        <p:nvSpPr>
          <p:cNvPr id="7" name="TextBox 6"/>
          <p:cNvSpPr txBox="1"/>
          <p:nvPr/>
        </p:nvSpPr>
        <p:spPr>
          <a:xfrm>
            <a:off x="3462663" y="5295329"/>
            <a:ext cx="2861681" cy="707886"/>
          </a:xfrm>
          <a:prstGeom prst="rect">
            <a:avLst/>
          </a:prstGeom>
          <a:noFill/>
        </p:spPr>
        <p:txBody>
          <a:bodyPr wrap="none" rtlCol="0">
            <a:spAutoFit/>
          </a:bodyPr>
          <a:lstStyle/>
          <a:p>
            <a:pPr algn="ctr"/>
            <a:r>
              <a:rPr lang="en-US" sz="4000" dirty="0">
                <a:solidFill>
                  <a:srgbClr val="FFC000"/>
                </a:solidFill>
              </a:rPr>
              <a:t>L x W x H = V</a:t>
            </a:r>
          </a:p>
        </p:txBody>
      </p:sp>
      <p:grpSp>
        <p:nvGrpSpPr>
          <p:cNvPr id="5" name="Group 4"/>
          <p:cNvGrpSpPr/>
          <p:nvPr/>
        </p:nvGrpSpPr>
        <p:grpSpPr>
          <a:xfrm>
            <a:off x="7494056" y="2758623"/>
            <a:ext cx="1657186" cy="1821383"/>
            <a:chOff x="7494056" y="2758623"/>
            <a:chExt cx="1657186" cy="1821383"/>
          </a:xfrm>
        </p:grpSpPr>
        <p:sp>
          <p:nvSpPr>
            <p:cNvPr id="6" name="Cube 5"/>
            <p:cNvSpPr/>
            <p:nvPr/>
          </p:nvSpPr>
          <p:spPr>
            <a:xfrm>
              <a:off x="7871082" y="2939922"/>
              <a:ext cx="1280160" cy="1267097"/>
            </a:xfrm>
            <a:prstGeom prst="cub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682569" y="2758623"/>
              <a:ext cx="458780" cy="461665"/>
            </a:xfrm>
            <a:prstGeom prst="rect">
              <a:avLst/>
            </a:prstGeom>
            <a:noFill/>
          </p:spPr>
          <p:txBody>
            <a:bodyPr wrap="none" rtlCol="0">
              <a:spAutoFit/>
            </a:bodyPr>
            <a:lstStyle/>
            <a:p>
              <a:r>
                <a:rPr lang="en-US" sz="2400" dirty="0">
                  <a:solidFill>
                    <a:srgbClr val="FFC000"/>
                  </a:solidFill>
                </a:rPr>
                <a:t>W</a:t>
              </a:r>
            </a:p>
          </p:txBody>
        </p:sp>
        <p:sp>
          <p:nvSpPr>
            <p:cNvPr id="8" name="TextBox 7"/>
            <p:cNvSpPr txBox="1"/>
            <p:nvPr/>
          </p:nvSpPr>
          <p:spPr>
            <a:xfrm>
              <a:off x="8196652" y="4118341"/>
              <a:ext cx="314510" cy="461665"/>
            </a:xfrm>
            <a:prstGeom prst="rect">
              <a:avLst/>
            </a:prstGeom>
            <a:noFill/>
          </p:spPr>
          <p:txBody>
            <a:bodyPr wrap="none" rtlCol="0">
              <a:spAutoFit/>
            </a:bodyPr>
            <a:lstStyle/>
            <a:p>
              <a:r>
                <a:rPr lang="en-US" sz="2400" dirty="0">
                  <a:solidFill>
                    <a:srgbClr val="FFC000"/>
                  </a:solidFill>
                </a:rPr>
                <a:t>L</a:t>
              </a:r>
            </a:p>
          </p:txBody>
        </p:sp>
        <p:sp>
          <p:nvSpPr>
            <p:cNvPr id="9" name="TextBox 8"/>
            <p:cNvSpPr txBox="1"/>
            <p:nvPr/>
          </p:nvSpPr>
          <p:spPr>
            <a:xfrm>
              <a:off x="7494056" y="3446405"/>
              <a:ext cx="377026" cy="461665"/>
            </a:xfrm>
            <a:prstGeom prst="rect">
              <a:avLst/>
            </a:prstGeom>
            <a:noFill/>
          </p:spPr>
          <p:txBody>
            <a:bodyPr wrap="none" rtlCol="0">
              <a:spAutoFit/>
            </a:bodyPr>
            <a:lstStyle/>
            <a:p>
              <a:r>
                <a:rPr lang="en-US" sz="2400" dirty="0">
                  <a:solidFill>
                    <a:srgbClr val="FFC000"/>
                  </a:solidFill>
                </a:rPr>
                <a:t>H</a:t>
              </a:r>
            </a:p>
          </p:txBody>
        </p:sp>
      </p:grpSp>
    </p:spTree>
    <p:extLst>
      <p:ext uri="{BB962C8B-B14F-4D97-AF65-F5344CB8AC3E}">
        <p14:creationId xmlns:p14="http://schemas.microsoft.com/office/powerpoint/2010/main" val="210393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2623" y="301807"/>
            <a:ext cx="9013538" cy="6717990"/>
          </a:xfrm>
        </p:spPr>
        <p:txBody>
          <a:bodyPr>
            <a:normAutofit/>
          </a:bodyPr>
          <a:lstStyle/>
          <a:p>
            <a:pPr marL="0" indent="0">
              <a:buNone/>
            </a:pPr>
            <a:r>
              <a:rPr lang="en-US" sz="2400" dirty="0"/>
              <a:t>To represent a cubic quantity, add a “superscripted” number (little number above the quantity), but Instead of a “</a:t>
            </a:r>
            <a:r>
              <a:rPr lang="en-US" sz="2400" baseline="30000" dirty="0"/>
              <a:t> </a:t>
            </a:r>
            <a:r>
              <a:rPr lang="en-US" sz="2400" b="1" baseline="30000" dirty="0">
                <a:solidFill>
                  <a:srgbClr val="FFC000"/>
                </a:solidFill>
              </a:rPr>
              <a:t>2</a:t>
            </a:r>
            <a:r>
              <a:rPr lang="en-US" sz="2400" b="1" baseline="30000" dirty="0"/>
              <a:t>”</a:t>
            </a:r>
            <a:r>
              <a:rPr lang="en-US" sz="2400" baseline="30000" dirty="0"/>
              <a:t> </a:t>
            </a:r>
            <a:r>
              <a:rPr lang="en-US" sz="2400" dirty="0"/>
              <a:t>insert a “</a:t>
            </a:r>
            <a:r>
              <a:rPr lang="en-US" sz="2400" b="1" baseline="30000" dirty="0">
                <a:solidFill>
                  <a:srgbClr val="FFC000"/>
                </a:solidFill>
              </a:rPr>
              <a:t>3</a:t>
            </a:r>
            <a:r>
              <a:rPr lang="en-US" sz="2400" b="1" baseline="30000" dirty="0"/>
              <a:t>”</a:t>
            </a:r>
            <a:r>
              <a:rPr lang="en-US" sz="2400" dirty="0"/>
              <a:t>. When you add the cubic symbol, you are saying that three dimensions were multiplied.</a:t>
            </a:r>
          </a:p>
          <a:p>
            <a:pPr marL="0" indent="0">
              <a:buNone/>
            </a:pPr>
            <a:r>
              <a:rPr lang="en-US" sz="2400" dirty="0"/>
              <a:t>Find the volume for the figure below. Click to check your answer.</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br>
              <a:rPr lang="en-US" sz="2400" dirty="0"/>
            </a:br>
            <a:endParaRPr lang="en-US" sz="2400" dirty="0"/>
          </a:p>
        </p:txBody>
      </p:sp>
      <p:grpSp>
        <p:nvGrpSpPr>
          <p:cNvPr id="13" name="Group 12"/>
          <p:cNvGrpSpPr/>
          <p:nvPr/>
        </p:nvGrpSpPr>
        <p:grpSpPr>
          <a:xfrm>
            <a:off x="2632450" y="2131214"/>
            <a:ext cx="4950603" cy="2535195"/>
            <a:chOff x="2840622" y="1278853"/>
            <a:chExt cx="4950603" cy="2535195"/>
          </a:xfrm>
        </p:grpSpPr>
        <p:sp>
          <p:nvSpPr>
            <p:cNvPr id="3" name="Cube 2"/>
            <p:cNvSpPr/>
            <p:nvPr/>
          </p:nvSpPr>
          <p:spPr>
            <a:xfrm>
              <a:off x="3103517" y="1876935"/>
              <a:ext cx="3317966" cy="1432560"/>
            </a:xfrm>
            <a:prstGeom prst="cube">
              <a:avLst/>
            </a:prstGeom>
            <a:solidFill>
              <a:srgbClr val="FF858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p:cNvGrpSpPr/>
            <p:nvPr/>
          </p:nvGrpSpPr>
          <p:grpSpPr>
            <a:xfrm>
              <a:off x="6577944" y="1876934"/>
              <a:ext cx="1213281" cy="1105990"/>
              <a:chOff x="6577944" y="2225039"/>
              <a:chExt cx="1213281" cy="1105990"/>
            </a:xfrm>
          </p:grpSpPr>
          <p:sp>
            <p:nvSpPr>
              <p:cNvPr id="5" name="TextBox 4"/>
              <p:cNvSpPr txBox="1"/>
              <p:nvPr/>
            </p:nvSpPr>
            <p:spPr>
              <a:xfrm>
                <a:off x="6577944" y="2593215"/>
                <a:ext cx="1213281" cy="369332"/>
              </a:xfrm>
              <a:prstGeom prst="rect">
                <a:avLst/>
              </a:prstGeom>
              <a:noFill/>
            </p:spPr>
            <p:txBody>
              <a:bodyPr wrap="none" rtlCol="0">
                <a:spAutoFit/>
              </a:bodyPr>
              <a:lstStyle/>
              <a:p>
                <a:r>
                  <a:rPr lang="en-US" dirty="0"/>
                  <a:t>height: 5 </a:t>
                </a:r>
                <a:r>
                  <a:rPr lang="en-US" dirty="0" err="1"/>
                  <a:t>ft</a:t>
                </a:r>
                <a:endParaRPr lang="en-US" dirty="0"/>
              </a:p>
            </p:txBody>
          </p:sp>
          <p:cxnSp>
            <p:nvCxnSpPr>
              <p:cNvPr id="6" name="Straight Arrow Connector 5"/>
              <p:cNvCxnSpPr/>
              <p:nvPr/>
            </p:nvCxnSpPr>
            <p:spPr>
              <a:xfrm>
                <a:off x="6577944" y="2225039"/>
                <a:ext cx="0" cy="110599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7" name="Group 6"/>
            <p:cNvGrpSpPr/>
            <p:nvPr/>
          </p:nvGrpSpPr>
          <p:grpSpPr>
            <a:xfrm>
              <a:off x="3103517" y="3444716"/>
              <a:ext cx="3009900" cy="369332"/>
              <a:chOff x="3103517" y="3792821"/>
              <a:chExt cx="3009900" cy="369332"/>
            </a:xfrm>
          </p:grpSpPr>
          <p:sp>
            <p:nvSpPr>
              <p:cNvPr id="8" name="TextBox 7"/>
              <p:cNvSpPr txBox="1"/>
              <p:nvPr/>
            </p:nvSpPr>
            <p:spPr>
              <a:xfrm>
                <a:off x="4372938" y="3792821"/>
                <a:ext cx="1489254" cy="369332"/>
              </a:xfrm>
              <a:prstGeom prst="rect">
                <a:avLst/>
              </a:prstGeom>
              <a:noFill/>
            </p:spPr>
            <p:txBody>
              <a:bodyPr wrap="none" rtlCol="0">
                <a:spAutoFit/>
              </a:bodyPr>
              <a:lstStyle/>
              <a:p>
                <a:r>
                  <a:rPr lang="en-US" dirty="0"/>
                  <a:t>Length: : 12 </a:t>
                </a:r>
                <a:r>
                  <a:rPr lang="en-US" dirty="0" err="1"/>
                  <a:t>ft</a:t>
                </a:r>
                <a:endParaRPr lang="en-US" dirty="0"/>
              </a:p>
            </p:txBody>
          </p:sp>
          <p:cxnSp>
            <p:nvCxnSpPr>
              <p:cNvPr id="9" name="Straight Arrow Connector 8"/>
              <p:cNvCxnSpPr/>
              <p:nvPr/>
            </p:nvCxnSpPr>
            <p:spPr>
              <a:xfrm>
                <a:off x="3103517" y="3792821"/>
                <a:ext cx="300990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p:cNvGrpSpPr/>
            <p:nvPr/>
          </p:nvGrpSpPr>
          <p:grpSpPr>
            <a:xfrm>
              <a:off x="2840622" y="1278853"/>
              <a:ext cx="513860" cy="1196161"/>
              <a:chOff x="2840622" y="1626958"/>
              <a:chExt cx="513860" cy="1196161"/>
            </a:xfrm>
          </p:grpSpPr>
          <p:sp>
            <p:nvSpPr>
              <p:cNvPr id="11" name="TextBox 10"/>
              <p:cNvSpPr txBox="1"/>
              <p:nvPr/>
            </p:nvSpPr>
            <p:spPr>
              <a:xfrm rot="18773906">
                <a:off x="2427207" y="2040373"/>
                <a:ext cx="1196161" cy="369332"/>
              </a:xfrm>
              <a:prstGeom prst="rect">
                <a:avLst/>
              </a:prstGeom>
              <a:noFill/>
            </p:spPr>
            <p:txBody>
              <a:bodyPr wrap="none" rtlCol="0">
                <a:spAutoFit/>
              </a:bodyPr>
              <a:lstStyle/>
              <a:p>
                <a:r>
                  <a:rPr lang="en-US" dirty="0"/>
                  <a:t>Width: 3 </a:t>
                </a:r>
                <a:r>
                  <a:rPr lang="en-US" dirty="0" err="1"/>
                  <a:t>ft</a:t>
                </a:r>
                <a:endParaRPr lang="en-US" dirty="0"/>
              </a:p>
            </p:txBody>
          </p:sp>
          <p:cxnSp>
            <p:nvCxnSpPr>
              <p:cNvPr id="12" name="Straight Arrow Connector 11"/>
              <p:cNvCxnSpPr/>
              <p:nvPr/>
            </p:nvCxnSpPr>
            <p:spPr>
              <a:xfrm flipH="1">
                <a:off x="2973035" y="2159724"/>
                <a:ext cx="381447" cy="36817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grpSp>
      <p:sp>
        <p:nvSpPr>
          <p:cNvPr id="14" name="TextBox 13"/>
          <p:cNvSpPr txBox="1"/>
          <p:nvPr/>
        </p:nvSpPr>
        <p:spPr>
          <a:xfrm>
            <a:off x="2943487" y="4540020"/>
            <a:ext cx="3810659" cy="523220"/>
          </a:xfrm>
          <a:prstGeom prst="rect">
            <a:avLst/>
          </a:prstGeom>
          <a:noFill/>
        </p:spPr>
        <p:txBody>
          <a:bodyPr wrap="none" rtlCol="0">
            <a:spAutoFit/>
          </a:bodyPr>
          <a:lstStyle/>
          <a:p>
            <a:r>
              <a:rPr lang="en-US" sz="2800" dirty="0">
                <a:solidFill>
                  <a:srgbClr val="FFC000"/>
                </a:solidFill>
              </a:rPr>
              <a:t>12 </a:t>
            </a:r>
            <a:r>
              <a:rPr lang="en-US" sz="2800" dirty="0" err="1">
                <a:solidFill>
                  <a:srgbClr val="FFC000"/>
                </a:solidFill>
              </a:rPr>
              <a:t>ft</a:t>
            </a:r>
            <a:r>
              <a:rPr lang="en-US" sz="2800" dirty="0">
                <a:solidFill>
                  <a:srgbClr val="FFC000"/>
                </a:solidFill>
              </a:rPr>
              <a:t> x 3 </a:t>
            </a:r>
            <a:r>
              <a:rPr lang="en-US" sz="2800" dirty="0" err="1">
                <a:solidFill>
                  <a:srgbClr val="FFC000"/>
                </a:solidFill>
              </a:rPr>
              <a:t>ft</a:t>
            </a:r>
            <a:r>
              <a:rPr lang="en-US" sz="2800" dirty="0">
                <a:solidFill>
                  <a:srgbClr val="FFC000"/>
                </a:solidFill>
              </a:rPr>
              <a:t> x 5 </a:t>
            </a:r>
            <a:r>
              <a:rPr lang="en-US" sz="2800" dirty="0" err="1">
                <a:solidFill>
                  <a:srgbClr val="FFC000"/>
                </a:solidFill>
              </a:rPr>
              <a:t>ft</a:t>
            </a:r>
            <a:r>
              <a:rPr lang="en-US" sz="2800" dirty="0">
                <a:solidFill>
                  <a:srgbClr val="FFC000"/>
                </a:solidFill>
              </a:rPr>
              <a:t>= 180 ft</a:t>
            </a:r>
            <a:r>
              <a:rPr lang="en-US" sz="2800" baseline="30000" dirty="0">
                <a:solidFill>
                  <a:srgbClr val="FFC000"/>
                </a:solidFill>
              </a:rPr>
              <a:t>3</a:t>
            </a:r>
            <a:r>
              <a:rPr lang="en-US" sz="2800" dirty="0">
                <a:solidFill>
                  <a:srgbClr val="FFC000"/>
                </a:solidFill>
              </a:rPr>
              <a:t> </a:t>
            </a:r>
          </a:p>
        </p:txBody>
      </p:sp>
    </p:spTree>
    <p:extLst>
      <p:ext uri="{BB962C8B-B14F-4D97-AF65-F5344CB8AC3E}">
        <p14:creationId xmlns:p14="http://schemas.microsoft.com/office/powerpoint/2010/main" val="381994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3531" y="368244"/>
            <a:ext cx="8501738" cy="5927462"/>
          </a:xfrm>
        </p:spPr>
        <p:txBody>
          <a:bodyPr>
            <a:noAutofit/>
          </a:bodyPr>
          <a:lstStyle/>
          <a:p>
            <a:pPr marL="0" indent="0">
              <a:buNone/>
            </a:pPr>
            <a:r>
              <a:rPr lang="en-US" sz="2400" dirty="0"/>
              <a:t>Click on the links below to practice finding the volume of different rectangular prisms. Don’t be thrown by the term “prism.” A </a:t>
            </a:r>
            <a:r>
              <a:rPr lang="en-US" sz="2400" dirty="0">
                <a:solidFill>
                  <a:srgbClr val="FFC000"/>
                </a:solidFill>
              </a:rPr>
              <a:t>rectangular prism </a:t>
            </a:r>
            <a:r>
              <a:rPr lang="en-US" sz="2400" dirty="0"/>
              <a:t>is a solid object that  has six flat sides and all of its faces are rectangles (right angles).</a:t>
            </a:r>
          </a:p>
          <a:p>
            <a:pPr marL="0" indent="0">
              <a:buNone/>
            </a:pPr>
            <a:endParaRPr lang="en-US" sz="2400" dirty="0"/>
          </a:p>
          <a:p>
            <a:pPr marL="0" indent="0">
              <a:buNone/>
            </a:pPr>
            <a:endParaRPr lang="en-US" sz="2400" dirty="0"/>
          </a:p>
          <a:p>
            <a:pPr marL="0" indent="0">
              <a:buNone/>
            </a:pPr>
            <a:r>
              <a:rPr lang="en-US" sz="2400" dirty="0"/>
              <a:t>Check your answers only after you have completed the worksheet.</a:t>
            </a:r>
          </a:p>
          <a:p>
            <a:pPr marL="0" indent="0">
              <a:buNone/>
            </a:pPr>
            <a:endParaRPr lang="en-US" sz="2400" dirty="0">
              <a:hlinkClick r:id="rId2" action="ppaction://hlinkfile"/>
            </a:endParaRPr>
          </a:p>
          <a:p>
            <a:pPr marL="457200" lvl="1" indent="0">
              <a:buNone/>
            </a:pPr>
            <a:r>
              <a:rPr lang="en-US" sz="2400" dirty="0">
                <a:hlinkClick r:id="rId2" action="ppaction://hlinkfile"/>
              </a:rPr>
              <a:t>Volume Worksheet I</a:t>
            </a:r>
            <a:r>
              <a:rPr lang="en-US" sz="2400" dirty="0"/>
              <a:t>       </a:t>
            </a:r>
            <a:r>
              <a:rPr lang="en-US" sz="2400" dirty="0">
                <a:hlinkClick r:id="rId3" action="ppaction://hlinkfile"/>
              </a:rPr>
              <a:t>Answer Sheet</a:t>
            </a:r>
            <a:endParaRPr lang="en-US" sz="2400" dirty="0"/>
          </a:p>
          <a:p>
            <a:pPr marL="457200" lvl="1" indent="0">
              <a:buNone/>
            </a:pPr>
            <a:r>
              <a:rPr lang="en-US" sz="2400" dirty="0">
                <a:hlinkClick r:id="rId4" action="ppaction://hlinkfile"/>
              </a:rPr>
              <a:t>Volume Worksheet II</a:t>
            </a:r>
            <a:r>
              <a:rPr lang="en-US" sz="2400" dirty="0"/>
              <a:t>      </a:t>
            </a:r>
            <a:r>
              <a:rPr lang="en-US" sz="2400" dirty="0">
                <a:hlinkClick r:id="rId5" action="ppaction://hlinkfile"/>
              </a:rPr>
              <a:t>Answer Sheet</a:t>
            </a:r>
            <a:endParaRPr lang="en-US" sz="2400" dirty="0"/>
          </a:p>
          <a:p>
            <a:pPr marL="0" indent="0">
              <a:buNone/>
            </a:pPr>
            <a:endParaRPr lang="en-US" sz="2400" dirty="0"/>
          </a:p>
        </p:txBody>
      </p:sp>
      <p:sp>
        <p:nvSpPr>
          <p:cNvPr id="3" name="Cube 2"/>
          <p:cNvSpPr/>
          <p:nvPr/>
        </p:nvSpPr>
        <p:spPr>
          <a:xfrm>
            <a:off x="3688782" y="2191132"/>
            <a:ext cx="2593868" cy="818271"/>
          </a:xfrm>
          <a:prstGeom prst="cube">
            <a:avLst/>
          </a:prstGeom>
          <a:gradFill flip="none" rotWithShape="1">
            <a:gsLst>
              <a:gs pos="0">
                <a:srgbClr val="FF8585">
                  <a:shade val="30000"/>
                  <a:satMod val="115000"/>
                </a:srgbClr>
              </a:gs>
              <a:gs pos="50000">
                <a:srgbClr val="FF8585">
                  <a:shade val="67500"/>
                  <a:satMod val="115000"/>
                </a:srgbClr>
              </a:gs>
              <a:gs pos="100000">
                <a:srgbClr val="FF8585">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be 3"/>
          <p:cNvSpPr/>
          <p:nvPr/>
        </p:nvSpPr>
        <p:spPr>
          <a:xfrm>
            <a:off x="2490183" y="2191132"/>
            <a:ext cx="885872" cy="911129"/>
          </a:xfrm>
          <a:prstGeom prst="cube">
            <a:avLst/>
          </a:prstGeom>
          <a:gradFill flip="none" rotWithShape="1">
            <a:gsLst>
              <a:gs pos="0">
                <a:srgbClr val="7ABEB3">
                  <a:shade val="30000"/>
                  <a:satMod val="115000"/>
                </a:srgbClr>
              </a:gs>
              <a:gs pos="50000">
                <a:srgbClr val="7ABEB3">
                  <a:shade val="67500"/>
                  <a:satMod val="115000"/>
                </a:srgbClr>
              </a:gs>
              <a:gs pos="100000">
                <a:srgbClr val="7ABEB3">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be 4"/>
          <p:cNvSpPr/>
          <p:nvPr/>
        </p:nvSpPr>
        <p:spPr>
          <a:xfrm>
            <a:off x="6565840" y="1896299"/>
            <a:ext cx="430898" cy="1407939"/>
          </a:xfrm>
          <a:prstGeom prst="cube">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1618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2623" y="301807"/>
            <a:ext cx="9013538" cy="6717990"/>
          </a:xfrm>
        </p:spPr>
        <p:txBody>
          <a:bodyPr>
            <a:normAutofit/>
          </a:bodyPr>
          <a:lstStyle/>
          <a:p>
            <a:pPr marL="0" indent="0" algn="ctr">
              <a:buNone/>
            </a:pPr>
            <a:br>
              <a:rPr lang="en-US" sz="2400" dirty="0"/>
            </a:br>
            <a:endParaRPr lang="en-US" sz="2400" dirty="0"/>
          </a:p>
          <a:p>
            <a:pPr marL="0" indent="0" algn="ctr">
              <a:buNone/>
            </a:pPr>
            <a:endParaRPr lang="en-US" sz="2400" dirty="0"/>
          </a:p>
          <a:p>
            <a:pPr marL="0" indent="0" algn="ctr">
              <a:buNone/>
            </a:pPr>
            <a:endParaRPr lang="en-US" sz="2400" dirty="0"/>
          </a:p>
          <a:p>
            <a:pPr marL="0" indent="0" algn="ctr">
              <a:buNone/>
            </a:pPr>
            <a:r>
              <a:rPr lang="en-US" sz="2400" dirty="0"/>
              <a:t>Go to the next slide to watch a video on this process.</a:t>
            </a:r>
            <a:endParaRPr lang="en-US" sz="2400" b="1" dirty="0">
              <a:solidFill>
                <a:srgbClr val="FFC000"/>
              </a:solidFill>
            </a:endParaRPr>
          </a:p>
          <a:p>
            <a:pPr marL="0" indent="0" algn="ctr">
              <a:buNone/>
            </a:pPr>
            <a:r>
              <a:rPr lang="en-US" sz="2400" dirty="0"/>
              <a:t>Allow time for the video to load!</a:t>
            </a:r>
          </a:p>
          <a:p>
            <a:pPr marL="0" indent="0">
              <a:buNone/>
            </a:pPr>
            <a:endParaRPr lang="en-US" sz="2400" dirty="0"/>
          </a:p>
          <a:p>
            <a:pPr marL="0" indent="0">
              <a:buNone/>
            </a:pPr>
            <a:endParaRPr lang="en-US" sz="2400" dirty="0"/>
          </a:p>
        </p:txBody>
      </p:sp>
      <p:pic>
        <p:nvPicPr>
          <p:cNvPr id="15" name="Picture 14"/>
          <p:cNvPicPr>
            <a:picLocks noChangeAspect="1"/>
          </p:cNvPicPr>
          <p:nvPr/>
        </p:nvPicPr>
        <p:blipFill>
          <a:blip r:embed="rId2"/>
          <a:stretch>
            <a:fillRect/>
          </a:stretch>
        </p:blipFill>
        <p:spPr>
          <a:xfrm>
            <a:off x="3879349" y="3505200"/>
            <a:ext cx="722888" cy="897755"/>
          </a:xfrm>
          <a:prstGeom prst="rect">
            <a:avLst/>
          </a:prstGeom>
        </p:spPr>
      </p:pic>
      <p:pic>
        <p:nvPicPr>
          <p:cNvPr id="16" name="Picture 4" descr="http://images.clipart.com/thb/thb11/PO/5344_2005020023/010917_0985_17/22887276.thb.jpg?010917_0985_1782_l__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392" y="3462633"/>
            <a:ext cx="1027537" cy="1030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8279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mallSc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012" y="591765"/>
            <a:ext cx="9307175" cy="6049667"/>
          </a:xfrm>
          <a:prstGeom prst="rect">
            <a:avLst/>
          </a:prstGeom>
          <a:noFill/>
          <a:extLst>
            <a:ext uri="{909E8E84-426E-40DD-AFC4-6F175D3DCCD1}">
              <a14:hiddenFill xmlns:a14="http://schemas.microsoft.com/office/drawing/2010/main">
                <a:solidFill>
                  <a:srgbClr val="FFFFFF"/>
                </a:solidFill>
              </a14:hiddenFill>
            </a:ext>
          </a:extLst>
        </p:spPr>
      </p:pic>
      <p:pic>
        <p:nvPicPr>
          <p:cNvPr id="2" name="E8tuMaDxgJM"/>
          <p:cNvPicPr>
            <a:picLocks noRot="1" noChangeAspect="1"/>
          </p:cNvPicPr>
          <p:nvPr>
            <a:videoFile r:link="rId1"/>
          </p:nvPr>
        </p:nvPicPr>
        <p:blipFill>
          <a:blip r:embed="rId4"/>
          <a:stretch>
            <a:fillRect/>
          </a:stretch>
        </p:blipFill>
        <p:spPr>
          <a:xfrm>
            <a:off x="578556" y="1054100"/>
            <a:ext cx="8387644" cy="4718050"/>
          </a:xfrm>
          <a:prstGeom prst="rect">
            <a:avLst/>
          </a:prstGeom>
        </p:spPr>
      </p:pic>
      <p:sp>
        <p:nvSpPr>
          <p:cNvPr id="3" name="TextBox 2"/>
          <p:cNvSpPr txBox="1"/>
          <p:nvPr/>
        </p:nvSpPr>
        <p:spPr>
          <a:xfrm>
            <a:off x="2984500" y="175932"/>
            <a:ext cx="5844036" cy="400110"/>
          </a:xfrm>
          <a:prstGeom prst="rect">
            <a:avLst/>
          </a:prstGeom>
          <a:noFill/>
        </p:spPr>
        <p:txBody>
          <a:bodyPr wrap="none" rtlCol="0">
            <a:spAutoFit/>
          </a:bodyPr>
          <a:lstStyle/>
          <a:p>
            <a:r>
              <a:rPr lang="en-US" sz="2000" dirty="0">
                <a:hlinkClick r:id="rId5"/>
              </a:rPr>
              <a:t>From https://www.youtube.com/watch?v=lL9NyJKLjc8</a:t>
            </a:r>
            <a:endParaRPr lang="en-US" sz="2000" dirty="0"/>
          </a:p>
        </p:txBody>
      </p:sp>
      <p:pic>
        <p:nvPicPr>
          <p:cNvPr id="6" name="Picture 4" descr="http://images.clipart.com/thb/thb11/PO/5344_2005020023/010917_0985_17/22887276.thb.jpg?010917_0985_1782_l__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0700" y="11485"/>
            <a:ext cx="874046" cy="87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01600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6572" y="1854730"/>
            <a:ext cx="8611856" cy="3702009"/>
          </a:xfrm>
        </p:spPr>
        <p:txBody>
          <a:bodyPr>
            <a:normAutofit/>
          </a:bodyPr>
          <a:lstStyle/>
          <a:p>
            <a:pPr marL="0" indent="0" algn="ctr">
              <a:buNone/>
            </a:pPr>
            <a:r>
              <a:rPr lang="en-US" sz="3200" dirty="0">
                <a:solidFill>
                  <a:srgbClr val="FFC000"/>
                </a:solidFill>
              </a:rPr>
              <a:t>D. </a:t>
            </a:r>
            <a:r>
              <a:rPr lang="en-US" sz="3200" cap="all" dirty="0">
                <a:solidFill>
                  <a:srgbClr val="FFC000"/>
                </a:solidFill>
              </a:rPr>
              <a:t>estimating material quantities to be transported</a:t>
            </a:r>
          </a:p>
        </p:txBody>
      </p:sp>
    </p:spTree>
    <p:extLst>
      <p:ext uri="{BB962C8B-B14F-4D97-AF65-F5344CB8AC3E}">
        <p14:creationId xmlns:p14="http://schemas.microsoft.com/office/powerpoint/2010/main" val="13238611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93441" y="1347088"/>
            <a:ext cx="8538118" cy="5260976"/>
          </a:xfrm>
        </p:spPr>
        <p:txBody>
          <a:bodyPr>
            <a:normAutofit/>
          </a:bodyPr>
          <a:lstStyle/>
          <a:p>
            <a:pPr marL="0" indent="0">
              <a:buNone/>
            </a:pPr>
            <a:endParaRPr lang="en-US" dirty="0"/>
          </a:p>
          <a:p>
            <a:pPr marL="0" indent="0">
              <a:buNone/>
            </a:pPr>
            <a:endParaRPr lang="en-US" dirty="0"/>
          </a:p>
          <a:p>
            <a:pPr marL="0" indent="0">
              <a:buNone/>
            </a:pPr>
            <a:endParaRPr lang="en-US" dirty="0"/>
          </a:p>
          <a:p>
            <a:pPr marL="0" indent="0">
              <a:buNone/>
            </a:pPr>
            <a:r>
              <a:rPr lang="en-US" dirty="0"/>
              <a:t>Commercial truckers transport cargo over long distances and in different circumstances. Therefore, it is imperative that they follow basic rules for travelling safely.</a:t>
            </a:r>
          </a:p>
          <a:p>
            <a:pPr marL="0" indent="0">
              <a:buNone/>
            </a:pPr>
            <a:r>
              <a:rPr lang="en-US" dirty="0"/>
              <a:t>If you load cargo wrong or do not secure it, it can be a danger to others and yourself. Loose cargo that falls off a vehicle can cause traffic problems and others could be hurt or killed. Loose cargo could hurt or kill you during a quick stop or crash. Your vehicle could be damaged by an overload. Steering could be affected by how a vehicle is loaded, making it more difficult to control the vehicle. </a:t>
            </a:r>
          </a:p>
        </p:txBody>
      </p:sp>
      <p:pic>
        <p:nvPicPr>
          <p:cNvPr id="6" name="Picture 2" descr="Truck transportation cargo with boxes and semitrailer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05325" y="656148"/>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06715" y="915288"/>
            <a:ext cx="5609710" cy="1569660"/>
          </a:xfrm>
          <a:prstGeom prst="rect">
            <a:avLst/>
          </a:prstGeom>
          <a:noFill/>
        </p:spPr>
        <p:txBody>
          <a:bodyPr wrap="square" rtlCol="0">
            <a:spAutoFit/>
          </a:bodyPr>
          <a:lstStyle/>
          <a:p>
            <a:r>
              <a:rPr lang="en-US" sz="2400" dirty="0">
                <a:latin typeface="+mn-lt"/>
                <a:ea typeface="+mn-ea"/>
                <a:cs typeface="+mn-cs"/>
              </a:rPr>
              <a:t>Who is responsible for making sure that a load is secure and loaded at the proper weight? You are!</a:t>
            </a:r>
          </a:p>
          <a:p>
            <a:endParaRPr lang="en-US" sz="2400" dirty="0"/>
          </a:p>
        </p:txBody>
      </p:sp>
    </p:spTree>
    <p:extLst>
      <p:ext uri="{BB962C8B-B14F-4D97-AF65-F5344CB8AC3E}">
        <p14:creationId xmlns:p14="http://schemas.microsoft.com/office/powerpoint/2010/main" val="22573141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08698" y="486697"/>
            <a:ext cx="8501738" cy="5935618"/>
          </a:xfrm>
        </p:spPr>
        <p:txBody>
          <a:bodyPr>
            <a:normAutofit/>
          </a:bodyPr>
          <a:lstStyle/>
          <a:p>
            <a:pPr marL="0" indent="0">
              <a:buNone/>
            </a:pPr>
            <a:r>
              <a:rPr lang="en-US" sz="2400" dirty="0"/>
              <a:t>As you learned, when you deal with freight, you will need to how to measure weights and volumes. You will also need to estimate how those two go together to determine both the space occupied by the material (volume) and the weight of the material that occupies that amount of volume. </a:t>
            </a:r>
          </a:p>
          <a:p>
            <a:pPr marL="0" indent="0">
              <a:buNone/>
            </a:pPr>
            <a:r>
              <a:rPr lang="en-US" sz="2400" dirty="0"/>
              <a:t>The formula you will use will vary, of course, depending on the material in question. The </a:t>
            </a:r>
            <a:r>
              <a:rPr lang="en-US" sz="2400" dirty="0">
                <a:solidFill>
                  <a:srgbClr val="FFC000"/>
                </a:solidFill>
              </a:rPr>
              <a:t>density</a:t>
            </a:r>
            <a:r>
              <a:rPr lang="en-US" sz="2400" dirty="0"/>
              <a:t> of the material you are using makes a difference! </a:t>
            </a:r>
          </a:p>
          <a:p>
            <a:pPr marL="0" indent="0">
              <a:buNone/>
            </a:pPr>
            <a:r>
              <a:rPr lang="en-US" sz="2400" dirty="0">
                <a:solidFill>
                  <a:srgbClr val="FFC000"/>
                </a:solidFill>
              </a:rPr>
              <a:t>Density</a:t>
            </a:r>
            <a:r>
              <a:rPr lang="en-US" sz="2400" dirty="0"/>
              <a:t> measures how compact your material is. Gravel is much more dense than sawdust, for example.</a:t>
            </a:r>
          </a:p>
        </p:txBody>
      </p:sp>
      <p:pic>
        <p:nvPicPr>
          <p:cNvPr id="8" name="Picture 6" descr="http://images.clipart.com/thb/thb13/PH/bf5394_20050902d/bf5394_20050902d/30534511.thb.jpg?5394_050908_7225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8495" y="4959012"/>
            <a:ext cx="2353170" cy="156653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images.clipart.com/thb/thb13/AS/000802_c801_00/26814188.thb.jpg?000802_c801_0030_c__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3890" y="4971656"/>
            <a:ext cx="2324202" cy="15538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8199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6968" y="362116"/>
            <a:ext cx="9033509" cy="5625729"/>
          </a:xfrm>
        </p:spPr>
        <p:txBody>
          <a:bodyPr>
            <a:noAutofit/>
          </a:bodyPr>
          <a:lstStyle/>
          <a:p>
            <a:pPr marL="0" indent="0">
              <a:buNone/>
            </a:pPr>
            <a:r>
              <a:rPr lang="en-US" sz="2400" dirty="0"/>
              <a:t>Below is the process for matching volume and weight measurements with sand, gravel, and similar materials with similar density.</a:t>
            </a:r>
          </a:p>
          <a:p>
            <a:pPr marL="0" indent="0" algn="ctr">
              <a:buNone/>
            </a:pPr>
            <a:br>
              <a:rPr lang="en-US" sz="2400" dirty="0"/>
            </a:br>
            <a:r>
              <a:rPr lang="en-US" sz="2400" dirty="0"/>
              <a:t>A. CONVERT </a:t>
            </a:r>
            <a:r>
              <a:rPr lang="en-US" sz="2400" dirty="0">
                <a:solidFill>
                  <a:srgbClr val="FFC000"/>
                </a:solidFill>
              </a:rPr>
              <a:t>CUBIC YARDS (VOLUME) TO TONS (WEIGHT)</a:t>
            </a:r>
          </a:p>
          <a:p>
            <a:pPr marL="0" indent="0" algn="ctr">
              <a:buNone/>
            </a:pPr>
            <a:r>
              <a:rPr lang="en-US" sz="2400" b="1" dirty="0"/>
              <a:t>1. </a:t>
            </a:r>
            <a:r>
              <a:rPr lang="en-US" sz="2400" dirty="0"/>
              <a:t>Find the square feet covered by the container. Remember?</a:t>
            </a:r>
          </a:p>
          <a:p>
            <a:pPr marL="0" indent="0" algn="ctr">
              <a:buNone/>
            </a:pPr>
            <a:r>
              <a:rPr lang="en-US" sz="2800" dirty="0">
                <a:solidFill>
                  <a:srgbClr val="FFC000"/>
                </a:solidFill>
              </a:rPr>
              <a:t>Length x Width = Square feet (ft</a:t>
            </a:r>
            <a:r>
              <a:rPr lang="en-US" sz="2800" baseline="30000" dirty="0">
                <a:solidFill>
                  <a:srgbClr val="FFC000"/>
                </a:solidFill>
              </a:rPr>
              <a:t>2</a:t>
            </a:r>
            <a:r>
              <a:rPr lang="en-US" sz="2800" dirty="0">
                <a:solidFill>
                  <a:srgbClr val="FFC000"/>
                </a:solidFill>
              </a:rPr>
              <a:t>)</a:t>
            </a:r>
            <a:br>
              <a:rPr lang="en-US" sz="2800" dirty="0">
                <a:solidFill>
                  <a:srgbClr val="FFC000"/>
                </a:solidFill>
              </a:rPr>
            </a:br>
            <a:r>
              <a:rPr lang="en-US" sz="2800" dirty="0">
                <a:solidFill>
                  <a:srgbClr val="FFC000"/>
                </a:solidFill>
              </a:rPr>
              <a:t>(L X W = Area)</a:t>
            </a:r>
          </a:p>
          <a:p>
            <a:pPr marL="0" indent="0" algn="ctr">
              <a:buNone/>
            </a:pPr>
            <a:r>
              <a:rPr lang="en-US" sz="2400" b="1" dirty="0"/>
              <a:t>2. </a:t>
            </a:r>
            <a:r>
              <a:rPr lang="en-US" sz="2400" dirty="0"/>
              <a:t>Then apply the 1</a:t>
            </a:r>
            <a:r>
              <a:rPr lang="en-US" sz="2400" baseline="30000" dirty="0"/>
              <a:t>st</a:t>
            </a:r>
            <a:r>
              <a:rPr lang="en-US" sz="2400" dirty="0"/>
              <a:t> formula: </a:t>
            </a:r>
            <a:br>
              <a:rPr lang="en-US" sz="2400" dirty="0"/>
            </a:br>
            <a:r>
              <a:rPr lang="en-US" sz="2400" dirty="0">
                <a:solidFill>
                  <a:srgbClr val="FFC000"/>
                </a:solidFill>
              </a:rPr>
              <a:t>FT</a:t>
            </a:r>
            <a:r>
              <a:rPr lang="en-US" sz="2400" baseline="30000" dirty="0">
                <a:solidFill>
                  <a:srgbClr val="FFC000"/>
                </a:solidFill>
              </a:rPr>
              <a:t>2</a:t>
            </a:r>
            <a:r>
              <a:rPr lang="en-US" sz="2400" dirty="0">
                <a:solidFill>
                  <a:srgbClr val="FFC000"/>
                </a:solidFill>
              </a:rPr>
              <a:t>  ÷ “X” = Cubic Yards for that material</a:t>
            </a:r>
            <a:endParaRPr lang="en-US" sz="2400" dirty="0"/>
          </a:p>
          <a:p>
            <a:pPr marL="0" indent="0">
              <a:buNone/>
            </a:pPr>
            <a:r>
              <a:rPr lang="en-US" sz="2400" dirty="0"/>
              <a:t>X = a number that matches the depth (3</a:t>
            </a:r>
            <a:r>
              <a:rPr lang="en-US" sz="2400" baseline="30000" dirty="0"/>
              <a:t>rd</a:t>
            </a:r>
            <a:r>
              <a:rPr lang="en-US" sz="2400" dirty="0"/>
              <a:t> dimension) in relation to the type of material. Let’s see how this formula works.</a:t>
            </a:r>
          </a:p>
          <a:p>
            <a:pPr marL="0" indent="0">
              <a:buNone/>
            </a:pPr>
            <a:endParaRPr lang="en-US" sz="2400" dirty="0"/>
          </a:p>
          <a:p>
            <a:pPr marL="0" indent="0">
              <a:buNone/>
            </a:pPr>
            <a:endParaRPr lang="en-US" sz="2400" dirty="0"/>
          </a:p>
          <a:p>
            <a:pPr marL="0" indent="0">
              <a:buNone/>
            </a:pPr>
            <a:r>
              <a:rPr lang="en-US" sz="2400" dirty="0"/>
              <a:t> </a:t>
            </a:r>
          </a:p>
        </p:txBody>
      </p:sp>
      <p:grpSp>
        <p:nvGrpSpPr>
          <p:cNvPr id="8" name="Group 7"/>
          <p:cNvGrpSpPr/>
          <p:nvPr/>
        </p:nvGrpSpPr>
        <p:grpSpPr>
          <a:xfrm>
            <a:off x="3431305" y="1165123"/>
            <a:ext cx="1664012" cy="575995"/>
            <a:chOff x="6233499" y="5987845"/>
            <a:chExt cx="1664012" cy="575995"/>
          </a:xfrm>
        </p:grpSpPr>
        <p:pic>
          <p:nvPicPr>
            <p:cNvPr id="6" name="Picture 5" descr="http://images.clipart.com/thb/thb9/PH/5344_2004120013/010517_0764_00/19048729.thb.jpg?010517_0764_0016_n__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4482" y="5987845"/>
              <a:ext cx="803029" cy="523116"/>
            </a:xfrm>
            <a:prstGeom prst="trapezoid">
              <a:avLst/>
            </a:prstGeom>
            <a:noFill/>
            <a:extLst>
              <a:ext uri="{909E8E84-426E-40DD-AFC4-6F175D3DCCD1}">
                <a14:hiddenFill xmlns:a14="http://schemas.microsoft.com/office/drawing/2010/main">
                  <a:solidFill>
                    <a:srgbClr val="FFFFFF"/>
                  </a:solidFill>
                </a14:hiddenFill>
              </a:ext>
            </a:extLst>
          </p:spPr>
        </p:pic>
        <p:pic>
          <p:nvPicPr>
            <p:cNvPr id="7" name="Picture 6" descr="http://downloads.clipart.com/22388398.png?t=1405717963&amp;h=879af83d75442084002bfeffb17bd251&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3499" y="5987845"/>
              <a:ext cx="1014075" cy="57599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8095711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0" indent="0">
              <a:buNone/>
            </a:pPr>
            <a:r>
              <a:rPr lang="en-US" sz="2400" dirty="0"/>
              <a:t>Let’s say that a bunker (container) has an area of 18 </a:t>
            </a:r>
            <a:r>
              <a:rPr lang="en-US" sz="2400" dirty="0" err="1"/>
              <a:t>ft</a:t>
            </a:r>
            <a:r>
              <a:rPr lang="en-US" sz="2400" dirty="0"/>
              <a:t> long x 9 </a:t>
            </a:r>
            <a:r>
              <a:rPr lang="en-US" sz="2400" dirty="0" err="1"/>
              <a:t>ft</a:t>
            </a:r>
            <a:r>
              <a:rPr lang="en-US" sz="2400" dirty="0"/>
              <a:t> wide. It is 4 </a:t>
            </a:r>
            <a:r>
              <a:rPr lang="en-US" sz="2400" dirty="0" err="1"/>
              <a:t>ft</a:t>
            </a:r>
            <a:r>
              <a:rPr lang="en-US" sz="2400" dirty="0"/>
              <a:t> high.</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lgn="ctr">
              <a:buNone/>
            </a:pPr>
            <a:br>
              <a:rPr lang="en-US" sz="2400" dirty="0"/>
            </a:br>
            <a:r>
              <a:rPr lang="en-US" sz="2400" dirty="0"/>
              <a:t>Now we can apply the formula ..</a:t>
            </a:r>
          </a:p>
          <a:p>
            <a:pPr marL="0" indent="0" algn="ctr">
              <a:buNone/>
            </a:pPr>
            <a:r>
              <a:rPr lang="en-US" sz="2400" dirty="0">
                <a:solidFill>
                  <a:srgbClr val="FFC000"/>
                </a:solidFill>
              </a:rPr>
              <a:t>FT</a:t>
            </a:r>
            <a:r>
              <a:rPr lang="en-US" sz="2400" baseline="30000" dirty="0">
                <a:solidFill>
                  <a:srgbClr val="FFC000"/>
                </a:solidFill>
              </a:rPr>
              <a:t>2</a:t>
            </a:r>
            <a:r>
              <a:rPr lang="en-US" sz="2400" dirty="0">
                <a:solidFill>
                  <a:srgbClr val="FFC000"/>
                </a:solidFill>
              </a:rPr>
              <a:t>  ÷ “X” = Cubic Yards for that material, so…</a:t>
            </a:r>
          </a:p>
          <a:p>
            <a:pPr marL="0" indent="0">
              <a:buNone/>
            </a:pPr>
            <a:r>
              <a:rPr lang="en-US" sz="3200" dirty="0">
                <a:solidFill>
                  <a:srgbClr val="FFC000"/>
                </a:solidFill>
              </a:rPr>
              <a:t>162 </a:t>
            </a:r>
            <a:r>
              <a:rPr lang="en-US" sz="3200" dirty="0" err="1">
                <a:solidFill>
                  <a:srgbClr val="FFC000"/>
                </a:solidFill>
              </a:rPr>
              <a:t>ft</a:t>
            </a:r>
            <a:r>
              <a:rPr lang="en-US" sz="3200" dirty="0">
                <a:solidFill>
                  <a:srgbClr val="FFC000"/>
                </a:solidFill>
              </a:rPr>
              <a:t> </a:t>
            </a:r>
            <a:r>
              <a:rPr lang="en-US" sz="3200" baseline="30000" dirty="0">
                <a:solidFill>
                  <a:srgbClr val="FFC000"/>
                </a:solidFill>
              </a:rPr>
              <a:t>2 </a:t>
            </a:r>
            <a:r>
              <a:rPr lang="en-US" sz="3200" dirty="0">
                <a:solidFill>
                  <a:srgbClr val="FFC000"/>
                </a:solidFill>
              </a:rPr>
              <a:t>÷ “X” = </a:t>
            </a:r>
            <a:r>
              <a:rPr lang="en-US" sz="2800" dirty="0">
                <a:solidFill>
                  <a:srgbClr val="FFC000"/>
                </a:solidFill>
              </a:rPr>
              <a:t>Cubic yards of sand and gravel</a:t>
            </a:r>
          </a:p>
          <a:p>
            <a:pPr marL="0" indent="0">
              <a:buNone/>
            </a:pPr>
            <a:r>
              <a:rPr lang="en-US" sz="2800" dirty="0">
                <a:solidFill>
                  <a:srgbClr val="FFC000"/>
                </a:solidFill>
              </a:rPr>
              <a:t>But how much is “X”???</a:t>
            </a:r>
            <a:endParaRPr lang="en-US" sz="28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2400" dirty="0"/>
              <a:t>http://www.plaistedcompanies.com/calculator.html</a:t>
            </a:r>
          </a:p>
        </p:txBody>
      </p:sp>
      <p:pic>
        <p:nvPicPr>
          <p:cNvPr id="3" name="Picture 2" descr="http://images.clipart.com/thb/thb9/PH/5344_2004120013/010517_0764_00/19048729.thb.jpg?010517_0764_0016_n__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0862" y="5649774"/>
            <a:ext cx="1185918" cy="772541"/>
          </a:xfrm>
          <a:prstGeom prst="trapezoid">
            <a:avLst/>
          </a:prstGeom>
          <a:noFill/>
          <a:extLst>
            <a:ext uri="{909E8E84-426E-40DD-AFC4-6F175D3DCCD1}">
              <a14:hiddenFill xmlns:a14="http://schemas.microsoft.com/office/drawing/2010/main">
                <a:solidFill>
                  <a:srgbClr val="FFFFFF"/>
                </a:solidFill>
              </a14:hiddenFill>
            </a:ext>
          </a:extLst>
        </p:spPr>
      </p:pic>
      <p:pic>
        <p:nvPicPr>
          <p:cNvPr id="4" name="Picture 3" descr="http://downloads.clipart.com/22388398.png?t=1405717963&amp;h=879af83d75442084002bfeffb17bd251&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9981" y="5713207"/>
            <a:ext cx="1497593" cy="85063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969037" y="2993523"/>
            <a:ext cx="3892412" cy="646331"/>
          </a:xfrm>
          <a:prstGeom prst="rect">
            <a:avLst/>
          </a:prstGeom>
          <a:noFill/>
        </p:spPr>
        <p:txBody>
          <a:bodyPr wrap="none" rtlCol="0">
            <a:spAutoFit/>
          </a:bodyPr>
          <a:lstStyle/>
          <a:p>
            <a:r>
              <a:rPr lang="en-US" sz="3600" dirty="0">
                <a:solidFill>
                  <a:srgbClr val="FFC000"/>
                </a:solidFill>
              </a:rPr>
              <a:t>18 </a:t>
            </a:r>
            <a:r>
              <a:rPr lang="en-US" sz="3600" dirty="0" err="1">
                <a:solidFill>
                  <a:srgbClr val="FFC000"/>
                </a:solidFill>
              </a:rPr>
              <a:t>ft</a:t>
            </a:r>
            <a:r>
              <a:rPr lang="en-US" sz="3600" dirty="0">
                <a:solidFill>
                  <a:srgbClr val="FFC000"/>
                </a:solidFill>
              </a:rPr>
              <a:t> x 9 </a:t>
            </a:r>
            <a:r>
              <a:rPr lang="en-US" sz="3600" dirty="0" err="1">
                <a:solidFill>
                  <a:srgbClr val="FFC000"/>
                </a:solidFill>
              </a:rPr>
              <a:t>ft</a:t>
            </a:r>
            <a:r>
              <a:rPr lang="en-US" sz="3600" dirty="0">
                <a:solidFill>
                  <a:srgbClr val="FFC000"/>
                </a:solidFill>
              </a:rPr>
              <a:t> = 162 </a:t>
            </a:r>
            <a:r>
              <a:rPr lang="en-US" sz="3600" dirty="0" err="1">
                <a:solidFill>
                  <a:srgbClr val="FFC000"/>
                </a:solidFill>
              </a:rPr>
              <a:t>ft</a:t>
            </a:r>
            <a:r>
              <a:rPr lang="en-US" sz="3600" dirty="0">
                <a:solidFill>
                  <a:srgbClr val="FFC000"/>
                </a:solidFill>
              </a:rPr>
              <a:t> </a:t>
            </a:r>
            <a:r>
              <a:rPr lang="en-US" sz="3600" baseline="30000" dirty="0">
                <a:solidFill>
                  <a:srgbClr val="FFC000"/>
                </a:solidFill>
              </a:rPr>
              <a:t>2</a:t>
            </a:r>
            <a:endParaRPr lang="en-US" sz="2000" dirty="0"/>
          </a:p>
        </p:txBody>
      </p:sp>
      <p:grpSp>
        <p:nvGrpSpPr>
          <p:cNvPr id="12" name="Group 11"/>
          <p:cNvGrpSpPr/>
          <p:nvPr/>
        </p:nvGrpSpPr>
        <p:grpSpPr>
          <a:xfrm>
            <a:off x="3092692" y="1370479"/>
            <a:ext cx="3621978" cy="1733551"/>
            <a:chOff x="3092692" y="1370479"/>
            <a:chExt cx="3621978" cy="1733551"/>
          </a:xfrm>
        </p:grpSpPr>
        <p:grpSp>
          <p:nvGrpSpPr>
            <p:cNvPr id="7" name="Group 6"/>
            <p:cNvGrpSpPr/>
            <p:nvPr/>
          </p:nvGrpSpPr>
          <p:grpSpPr>
            <a:xfrm>
              <a:off x="3092692" y="1370479"/>
              <a:ext cx="3333750" cy="1733551"/>
              <a:chOff x="2900862" y="2258346"/>
              <a:chExt cx="3333750" cy="1733551"/>
            </a:xfrm>
          </p:grpSpPr>
          <p:pic>
            <p:nvPicPr>
              <p:cNvPr id="8194" name="Picture 2" descr="http://images.clipart.com/thw/thw11/CL/5344_2005010018/000803_1092_06/21515599.thb.jpg?000803_1092_0637_v__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0862" y="2258346"/>
                <a:ext cx="3333750" cy="173355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706604" y="2863511"/>
                <a:ext cx="761747" cy="461665"/>
              </a:xfrm>
              <a:prstGeom prst="rect">
                <a:avLst/>
              </a:prstGeom>
              <a:noFill/>
            </p:spPr>
            <p:txBody>
              <a:bodyPr wrap="none" rtlCol="0">
                <a:spAutoFit/>
              </a:bodyPr>
              <a:lstStyle/>
              <a:p>
                <a:r>
                  <a:rPr lang="en-US" sz="2400" dirty="0">
                    <a:solidFill>
                      <a:schemeClr val="bg2"/>
                    </a:solidFill>
                  </a:rPr>
                  <a:t>18 </a:t>
                </a:r>
                <a:r>
                  <a:rPr lang="en-US" sz="2400" dirty="0" err="1">
                    <a:solidFill>
                      <a:schemeClr val="bg2"/>
                    </a:solidFill>
                  </a:rPr>
                  <a:t>ft</a:t>
                </a:r>
                <a:endParaRPr lang="en-US" sz="2400" dirty="0">
                  <a:solidFill>
                    <a:schemeClr val="bg2"/>
                  </a:solidFill>
                </a:endParaRPr>
              </a:p>
            </p:txBody>
          </p:sp>
          <p:sp>
            <p:nvSpPr>
              <p:cNvPr id="8" name="TextBox 7"/>
              <p:cNvSpPr txBox="1"/>
              <p:nvPr/>
            </p:nvSpPr>
            <p:spPr>
              <a:xfrm>
                <a:off x="5254123" y="2863511"/>
                <a:ext cx="606256" cy="461665"/>
              </a:xfrm>
              <a:prstGeom prst="rect">
                <a:avLst/>
              </a:prstGeom>
              <a:noFill/>
            </p:spPr>
            <p:txBody>
              <a:bodyPr wrap="none" rtlCol="0">
                <a:spAutoFit/>
              </a:bodyPr>
              <a:lstStyle/>
              <a:p>
                <a:r>
                  <a:rPr lang="en-US" sz="2400" dirty="0">
                    <a:solidFill>
                      <a:schemeClr val="bg2"/>
                    </a:solidFill>
                  </a:rPr>
                  <a:t>9</a:t>
                </a:r>
                <a:r>
                  <a:rPr lang="en-US" sz="2400" dirty="0"/>
                  <a:t> </a:t>
                </a:r>
                <a:r>
                  <a:rPr lang="en-US" sz="2400" dirty="0" err="1">
                    <a:solidFill>
                      <a:schemeClr val="bg2"/>
                    </a:solidFill>
                  </a:rPr>
                  <a:t>ft</a:t>
                </a:r>
                <a:endParaRPr lang="en-US" sz="2400" dirty="0">
                  <a:solidFill>
                    <a:schemeClr val="bg2"/>
                  </a:solidFill>
                </a:endParaRPr>
              </a:p>
            </p:txBody>
          </p:sp>
        </p:grpSp>
        <p:sp>
          <p:nvSpPr>
            <p:cNvPr id="13" name="TextBox 12"/>
            <p:cNvSpPr txBox="1"/>
            <p:nvPr/>
          </p:nvSpPr>
          <p:spPr>
            <a:xfrm rot="16200000">
              <a:off x="6245951" y="2031215"/>
              <a:ext cx="537327" cy="400110"/>
            </a:xfrm>
            <a:prstGeom prst="rect">
              <a:avLst/>
            </a:prstGeom>
            <a:solidFill>
              <a:srgbClr val="FFC000"/>
            </a:solidFill>
          </p:spPr>
          <p:txBody>
            <a:bodyPr wrap="none" rtlCol="0">
              <a:spAutoFit/>
            </a:bodyPr>
            <a:lstStyle/>
            <a:p>
              <a:r>
                <a:rPr lang="en-US" sz="2000" dirty="0">
                  <a:solidFill>
                    <a:schemeClr val="bg2"/>
                  </a:solidFill>
                </a:rPr>
                <a:t>4 </a:t>
              </a:r>
              <a:r>
                <a:rPr lang="en-US" sz="2000" dirty="0" err="1">
                  <a:solidFill>
                    <a:schemeClr val="bg2"/>
                  </a:solidFill>
                </a:rPr>
                <a:t>ft</a:t>
              </a:r>
              <a:endParaRPr lang="en-US" sz="2000" dirty="0">
                <a:solidFill>
                  <a:schemeClr val="bg2"/>
                </a:solidFill>
              </a:endParaRPr>
            </a:p>
          </p:txBody>
        </p:sp>
      </p:grpSp>
    </p:spTree>
    <p:extLst>
      <p:ext uri="{BB962C8B-B14F-4D97-AF65-F5344CB8AC3E}">
        <p14:creationId xmlns:p14="http://schemas.microsoft.com/office/powerpoint/2010/main" val="64197201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0942" y="147117"/>
            <a:ext cx="8790039" cy="6413340"/>
          </a:xfrm>
        </p:spPr>
        <p:txBody>
          <a:bodyPr>
            <a:normAutofit lnSpcReduction="10000"/>
          </a:bodyPr>
          <a:lstStyle/>
          <a:p>
            <a:pPr marL="0" indent="0">
              <a:buNone/>
            </a:pPr>
            <a:r>
              <a:rPr lang="en-US" sz="2400" dirty="0"/>
              <a:t>You need to refer to an industry table, below, to find out.</a:t>
            </a:r>
          </a:p>
          <a:p>
            <a:pPr marL="0" indent="0">
              <a:buNone/>
            </a:pPr>
            <a:r>
              <a:rPr lang="en-US" sz="2400" dirty="0"/>
              <a:t>With sand and gravel, with a container </a:t>
            </a:r>
            <a:r>
              <a:rPr lang="en-US" sz="2400" dirty="0">
                <a:solidFill>
                  <a:srgbClr val="FFC000"/>
                </a:solidFill>
              </a:rPr>
              <a:t>1 </a:t>
            </a:r>
            <a:r>
              <a:rPr lang="en-US" sz="2400" dirty="0" err="1">
                <a:solidFill>
                  <a:srgbClr val="FFC000"/>
                </a:solidFill>
              </a:rPr>
              <a:t>ft</a:t>
            </a:r>
            <a:r>
              <a:rPr lang="en-US" sz="2400" dirty="0">
                <a:solidFill>
                  <a:srgbClr val="FFC000"/>
                </a:solidFill>
              </a:rPr>
              <a:t> </a:t>
            </a:r>
            <a:r>
              <a:rPr lang="en-US" sz="2400" dirty="0"/>
              <a:t>high</a:t>
            </a:r>
            <a:r>
              <a:rPr lang="en-US" sz="2400" dirty="0">
                <a:solidFill>
                  <a:srgbClr val="FFC000"/>
                </a:solidFill>
              </a:rPr>
              <a:t>, “X” </a:t>
            </a:r>
            <a:r>
              <a:rPr lang="en-US" sz="2400" dirty="0"/>
              <a:t>would be </a:t>
            </a:r>
            <a:r>
              <a:rPr lang="en-US" sz="2400" dirty="0">
                <a:solidFill>
                  <a:srgbClr val="FFC000"/>
                </a:solidFill>
              </a:rPr>
              <a:t>324. </a:t>
            </a:r>
            <a:r>
              <a:rPr lang="en-US" sz="2400" dirty="0"/>
              <a:t>(Click to see the match.)</a:t>
            </a:r>
          </a:p>
          <a:p>
            <a:pPr marL="0" indent="0">
              <a:buNone/>
            </a:pPr>
            <a:r>
              <a:rPr lang="en-US" sz="2400" dirty="0">
                <a:solidFill>
                  <a:srgbClr val="FFC000"/>
                </a:solidFill>
              </a:rPr>
              <a:t> </a:t>
            </a:r>
            <a:r>
              <a:rPr lang="en-US" sz="2400" dirty="0"/>
              <a:t>If the container were </a:t>
            </a:r>
            <a:r>
              <a:rPr lang="en-US" sz="2400" dirty="0">
                <a:solidFill>
                  <a:srgbClr val="FFC000"/>
                </a:solidFill>
              </a:rPr>
              <a:t>6 </a:t>
            </a:r>
            <a:r>
              <a:rPr lang="en-US" sz="2400" dirty="0" err="1">
                <a:solidFill>
                  <a:srgbClr val="FFC000"/>
                </a:solidFill>
              </a:rPr>
              <a:t>ft</a:t>
            </a:r>
            <a:r>
              <a:rPr lang="en-US" sz="2400" dirty="0">
                <a:solidFill>
                  <a:srgbClr val="FFC000"/>
                </a:solidFill>
              </a:rPr>
              <a:t> </a:t>
            </a:r>
            <a:r>
              <a:rPr lang="en-US" sz="2400" dirty="0"/>
              <a:t>high, “</a:t>
            </a:r>
            <a:r>
              <a:rPr lang="en-US" sz="2400" dirty="0">
                <a:solidFill>
                  <a:srgbClr val="FFC000"/>
                </a:solidFill>
              </a:rPr>
              <a:t>X</a:t>
            </a:r>
            <a:r>
              <a:rPr lang="en-US" sz="2400" dirty="0"/>
              <a:t>” would be </a:t>
            </a:r>
            <a:r>
              <a:rPr lang="en-US" sz="2400" dirty="0">
                <a:solidFill>
                  <a:srgbClr val="FFC000"/>
                </a:solidFill>
              </a:rPr>
              <a:t>54</a:t>
            </a:r>
            <a:r>
              <a:rPr lang="en-US" sz="2400" dirty="0"/>
              <a:t>, as you can see in the table below. (Click to see the match.)</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2400" dirty="0"/>
              <a:t>The container is 4 </a:t>
            </a:r>
            <a:r>
              <a:rPr lang="en-US" sz="2400" dirty="0" err="1"/>
              <a:t>ft</a:t>
            </a:r>
            <a:r>
              <a:rPr lang="en-US" sz="2400" dirty="0"/>
              <a:t> high. So …</a:t>
            </a:r>
          </a:p>
          <a:p>
            <a:pPr marL="0" indent="0" algn="ctr">
              <a:buNone/>
            </a:pPr>
            <a:r>
              <a:rPr lang="en-US" sz="2800" dirty="0">
                <a:solidFill>
                  <a:srgbClr val="FFC000"/>
                </a:solidFill>
              </a:rPr>
              <a:t>162 </a:t>
            </a:r>
            <a:r>
              <a:rPr lang="en-US" sz="2800" dirty="0" err="1">
                <a:solidFill>
                  <a:srgbClr val="FFC000"/>
                </a:solidFill>
              </a:rPr>
              <a:t>ft</a:t>
            </a:r>
            <a:r>
              <a:rPr lang="en-US" sz="2800" dirty="0">
                <a:solidFill>
                  <a:srgbClr val="FFC000"/>
                </a:solidFill>
              </a:rPr>
              <a:t> </a:t>
            </a:r>
            <a:r>
              <a:rPr lang="en-US" sz="2800" baseline="30000" dirty="0">
                <a:solidFill>
                  <a:srgbClr val="FFC000"/>
                </a:solidFill>
              </a:rPr>
              <a:t>2 </a:t>
            </a:r>
            <a:r>
              <a:rPr lang="en-US" sz="2800" dirty="0">
                <a:solidFill>
                  <a:srgbClr val="FFC000"/>
                </a:solidFill>
              </a:rPr>
              <a:t>÷ “X” is 162 </a:t>
            </a:r>
            <a:r>
              <a:rPr lang="en-US" sz="2800" dirty="0" err="1">
                <a:solidFill>
                  <a:srgbClr val="FFC000"/>
                </a:solidFill>
              </a:rPr>
              <a:t>ft</a:t>
            </a:r>
            <a:r>
              <a:rPr lang="en-US" sz="2800" dirty="0">
                <a:solidFill>
                  <a:srgbClr val="FFC000"/>
                </a:solidFill>
              </a:rPr>
              <a:t> </a:t>
            </a:r>
            <a:r>
              <a:rPr lang="en-US" sz="2800" baseline="30000" dirty="0">
                <a:solidFill>
                  <a:srgbClr val="FFC000"/>
                </a:solidFill>
              </a:rPr>
              <a:t>2 </a:t>
            </a:r>
            <a:r>
              <a:rPr lang="en-US" sz="2800" dirty="0">
                <a:solidFill>
                  <a:srgbClr val="FFC000"/>
                </a:solidFill>
              </a:rPr>
              <a:t>÷ 81 </a:t>
            </a:r>
            <a:r>
              <a:rPr lang="en-US" sz="2800" dirty="0" err="1">
                <a:solidFill>
                  <a:srgbClr val="FFC000"/>
                </a:solidFill>
              </a:rPr>
              <a:t>ft</a:t>
            </a:r>
            <a:r>
              <a:rPr lang="en-US" sz="2800" dirty="0">
                <a:solidFill>
                  <a:srgbClr val="FFC000"/>
                </a:solidFill>
              </a:rPr>
              <a:t> = 2 Y</a:t>
            </a:r>
            <a:r>
              <a:rPr lang="en-US" sz="2800" baseline="30000" dirty="0">
                <a:solidFill>
                  <a:srgbClr val="FFC000"/>
                </a:solidFill>
              </a:rPr>
              <a:t>3 </a:t>
            </a:r>
            <a:r>
              <a:rPr lang="en-US" sz="2800" dirty="0">
                <a:solidFill>
                  <a:srgbClr val="FFC000"/>
                </a:solidFill>
              </a:rPr>
              <a:t>(2 cubic yards)</a:t>
            </a:r>
            <a:endParaRPr lang="en-US" sz="2800" baseline="30000" dirty="0"/>
          </a:p>
        </p:txBody>
      </p:sp>
      <p:graphicFrame>
        <p:nvGraphicFramePr>
          <p:cNvPr id="4" name="Table 3"/>
          <p:cNvGraphicFramePr>
            <a:graphicFrameLocks noGrp="1"/>
          </p:cNvGraphicFramePr>
          <p:nvPr>
            <p:extLst>
              <p:ext uri="{D42A27DB-BD31-4B8C-83A1-F6EECF244321}">
                <p14:modId xmlns:p14="http://schemas.microsoft.com/office/powerpoint/2010/main" val="816193444"/>
              </p:ext>
            </p:extLst>
          </p:nvPr>
        </p:nvGraphicFramePr>
        <p:xfrm>
          <a:off x="2235110" y="2397078"/>
          <a:ext cx="5167728" cy="3117105"/>
        </p:xfrm>
        <a:graphic>
          <a:graphicData uri="http://schemas.openxmlformats.org/drawingml/2006/table">
            <a:tbl>
              <a:tblPr firstRow="1" firstCol="1" bandRow="1">
                <a:tableStyleId>{5C22544A-7EE6-4342-B048-85BDC9FD1C3A}</a:tableStyleId>
              </a:tblPr>
              <a:tblGrid>
                <a:gridCol w="2087946">
                  <a:extLst>
                    <a:ext uri="{9D8B030D-6E8A-4147-A177-3AD203B41FA5}">
                      <a16:colId xmlns:a16="http://schemas.microsoft.com/office/drawing/2014/main" val="20000"/>
                    </a:ext>
                  </a:extLst>
                </a:gridCol>
                <a:gridCol w="794634">
                  <a:extLst>
                    <a:ext uri="{9D8B030D-6E8A-4147-A177-3AD203B41FA5}">
                      <a16:colId xmlns:a16="http://schemas.microsoft.com/office/drawing/2014/main" val="20001"/>
                    </a:ext>
                  </a:extLst>
                </a:gridCol>
                <a:gridCol w="2285148">
                  <a:extLst>
                    <a:ext uri="{9D8B030D-6E8A-4147-A177-3AD203B41FA5}">
                      <a16:colId xmlns:a16="http://schemas.microsoft.com/office/drawing/2014/main" val="20002"/>
                    </a:ext>
                  </a:extLst>
                </a:gridCol>
              </a:tblGrid>
              <a:tr h="482550">
                <a:tc>
                  <a:txBody>
                    <a:bodyPr/>
                    <a:lstStyle/>
                    <a:p>
                      <a:pPr marL="0" marR="0" algn="ctr">
                        <a:lnSpc>
                          <a:spcPct val="107000"/>
                        </a:lnSpc>
                        <a:spcBef>
                          <a:spcPts val="0"/>
                        </a:spcBef>
                        <a:spcAft>
                          <a:spcPts val="0"/>
                        </a:spcAft>
                      </a:pPr>
                      <a:r>
                        <a:rPr lang="en-US" sz="1600" dirty="0">
                          <a:solidFill>
                            <a:schemeClr val="bg1"/>
                          </a:solidFill>
                          <a:effectLst/>
                        </a:rPr>
                        <a:t>Inches </a:t>
                      </a:r>
                      <a:br>
                        <a:rPr lang="en-US" sz="1600" dirty="0">
                          <a:solidFill>
                            <a:schemeClr val="bg1"/>
                          </a:solidFill>
                          <a:effectLst/>
                        </a:rPr>
                      </a:br>
                      <a:r>
                        <a:rPr lang="en-US" sz="1600" dirty="0">
                          <a:solidFill>
                            <a:schemeClr val="bg1"/>
                          </a:solidFill>
                          <a:effectLst/>
                        </a:rPr>
                        <a:t>deep</a:t>
                      </a:r>
                      <a:endParaRPr lang="en-US"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algn="ctr">
                        <a:lnSpc>
                          <a:spcPct val="107000"/>
                        </a:lnSpc>
                      </a:pPr>
                      <a:endParaRPr lang="en-US" sz="1400">
                        <a:solidFill>
                          <a:schemeClr val="bg1"/>
                        </a:solidFill>
                        <a:effectLst/>
                        <a:latin typeface="Calibri" panose="020F0502020204030204" pitchFamily="34" charset="0"/>
                      </a:endParaRPr>
                    </a:p>
                  </a:txBody>
                  <a:tcPr marL="0" marR="0" marT="0" marB="0" anchor="ctr"/>
                </a:tc>
                <a:tc>
                  <a:txBody>
                    <a:bodyPr/>
                    <a:lstStyle/>
                    <a:p>
                      <a:pPr marL="0" marR="0" algn="ctr">
                        <a:lnSpc>
                          <a:spcPct val="107000"/>
                        </a:lnSpc>
                        <a:spcBef>
                          <a:spcPts val="0"/>
                        </a:spcBef>
                        <a:spcAft>
                          <a:spcPts val="0"/>
                        </a:spcAft>
                      </a:pPr>
                      <a:r>
                        <a:rPr lang="en-US" sz="1600" dirty="0">
                          <a:solidFill>
                            <a:schemeClr val="bg1"/>
                          </a:solidFill>
                          <a:effectLst/>
                        </a:rPr>
                        <a:t>"X"</a:t>
                      </a:r>
                      <a:endParaRPr lang="en-US"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00"/>
                  </a:ext>
                </a:extLst>
              </a:tr>
              <a:tr h="328497">
                <a:tc>
                  <a:txBody>
                    <a:bodyPr/>
                    <a:lstStyle/>
                    <a:p>
                      <a:pPr marL="0" marR="0" algn="r">
                        <a:lnSpc>
                          <a:spcPct val="107000"/>
                        </a:lnSpc>
                        <a:spcBef>
                          <a:spcPts val="0"/>
                        </a:spcBef>
                        <a:spcAft>
                          <a:spcPts val="0"/>
                        </a:spcAft>
                      </a:pPr>
                      <a:r>
                        <a:rPr lang="en-US" sz="2000" b="0" dirty="0">
                          <a:solidFill>
                            <a:schemeClr val="bg1"/>
                          </a:solidFill>
                          <a:effectLst/>
                        </a:rPr>
                        <a:t>1"</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 </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324</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1"/>
                  </a:ext>
                </a:extLst>
              </a:tr>
              <a:tr h="328497">
                <a:tc>
                  <a:txBody>
                    <a:bodyPr/>
                    <a:lstStyle/>
                    <a:p>
                      <a:pPr marL="0" marR="0" algn="r">
                        <a:lnSpc>
                          <a:spcPct val="107000"/>
                        </a:lnSpc>
                        <a:spcBef>
                          <a:spcPts val="0"/>
                        </a:spcBef>
                        <a:spcAft>
                          <a:spcPts val="0"/>
                        </a:spcAft>
                      </a:pPr>
                      <a:r>
                        <a:rPr lang="en-US" sz="2000" b="0" dirty="0">
                          <a:solidFill>
                            <a:schemeClr val="bg1"/>
                          </a:solidFill>
                          <a:effectLst/>
                        </a:rPr>
                        <a:t>2"</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 </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162</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2"/>
                  </a:ext>
                </a:extLst>
              </a:tr>
              <a:tr h="328497">
                <a:tc>
                  <a:txBody>
                    <a:bodyPr/>
                    <a:lstStyle/>
                    <a:p>
                      <a:pPr marL="0" marR="0" algn="r">
                        <a:lnSpc>
                          <a:spcPct val="107000"/>
                        </a:lnSpc>
                        <a:spcBef>
                          <a:spcPts val="0"/>
                        </a:spcBef>
                        <a:spcAft>
                          <a:spcPts val="0"/>
                        </a:spcAft>
                      </a:pPr>
                      <a:r>
                        <a:rPr lang="en-US" sz="2000" b="0" dirty="0">
                          <a:solidFill>
                            <a:schemeClr val="bg1"/>
                          </a:solidFill>
                          <a:effectLst/>
                        </a:rPr>
                        <a:t>3"</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a:solidFill>
                            <a:schemeClr val="bg1"/>
                          </a:solidFill>
                          <a:effectLst/>
                        </a:rPr>
                        <a:t> </a:t>
                      </a:r>
                      <a:endParaRPr lang="en-US" sz="1800" b="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108</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3"/>
                  </a:ext>
                </a:extLst>
              </a:tr>
              <a:tr h="328497">
                <a:tc>
                  <a:txBody>
                    <a:bodyPr/>
                    <a:lstStyle/>
                    <a:p>
                      <a:pPr marL="0" marR="0" algn="r">
                        <a:lnSpc>
                          <a:spcPct val="107000"/>
                        </a:lnSpc>
                        <a:spcBef>
                          <a:spcPts val="0"/>
                        </a:spcBef>
                        <a:spcAft>
                          <a:spcPts val="0"/>
                        </a:spcAft>
                      </a:pPr>
                      <a:r>
                        <a:rPr lang="en-US" sz="2000" b="0" dirty="0">
                          <a:solidFill>
                            <a:schemeClr val="bg1"/>
                          </a:solidFill>
                          <a:effectLst/>
                        </a:rPr>
                        <a:t>4"</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 </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81</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04"/>
                  </a:ext>
                </a:extLst>
              </a:tr>
              <a:tr h="328497">
                <a:tc>
                  <a:txBody>
                    <a:bodyPr/>
                    <a:lstStyle/>
                    <a:p>
                      <a:pPr marL="0" marR="0" algn="r">
                        <a:lnSpc>
                          <a:spcPct val="107000"/>
                        </a:lnSpc>
                        <a:spcBef>
                          <a:spcPts val="0"/>
                        </a:spcBef>
                        <a:spcAft>
                          <a:spcPts val="0"/>
                        </a:spcAft>
                      </a:pPr>
                      <a:r>
                        <a:rPr lang="en-US" sz="2000" b="0" dirty="0">
                          <a:solidFill>
                            <a:schemeClr val="bg1"/>
                          </a:solidFill>
                          <a:effectLst/>
                        </a:rPr>
                        <a:t>5"</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 </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65</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5"/>
                  </a:ext>
                </a:extLst>
              </a:tr>
              <a:tr h="328497">
                <a:tc>
                  <a:txBody>
                    <a:bodyPr/>
                    <a:lstStyle/>
                    <a:p>
                      <a:pPr marL="0" marR="0" algn="r">
                        <a:lnSpc>
                          <a:spcPct val="107000"/>
                        </a:lnSpc>
                        <a:spcBef>
                          <a:spcPts val="0"/>
                        </a:spcBef>
                        <a:spcAft>
                          <a:spcPts val="0"/>
                        </a:spcAft>
                      </a:pPr>
                      <a:r>
                        <a:rPr lang="en-US" sz="2000" b="0" dirty="0">
                          <a:solidFill>
                            <a:schemeClr val="bg1"/>
                          </a:solidFill>
                          <a:effectLst/>
                        </a:rPr>
                        <a:t>6"</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a:solidFill>
                            <a:schemeClr val="bg1"/>
                          </a:solidFill>
                          <a:effectLst/>
                        </a:rPr>
                        <a:t> </a:t>
                      </a:r>
                      <a:endParaRPr lang="en-US" sz="1800" b="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54</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6"/>
                  </a:ext>
                </a:extLst>
              </a:tr>
              <a:tr h="195171">
                <a:tc>
                  <a:txBody>
                    <a:bodyPr/>
                    <a:lstStyle/>
                    <a:p>
                      <a:pPr marL="0" marR="0" algn="r">
                        <a:lnSpc>
                          <a:spcPct val="107000"/>
                        </a:lnSpc>
                        <a:spcBef>
                          <a:spcPts val="0"/>
                        </a:spcBef>
                        <a:spcAft>
                          <a:spcPts val="0"/>
                        </a:spcAft>
                      </a:pPr>
                      <a:r>
                        <a:rPr lang="en-US" sz="2000" b="0" dirty="0">
                          <a:solidFill>
                            <a:schemeClr val="bg1"/>
                          </a:solidFill>
                          <a:effectLst/>
                        </a:rPr>
                        <a:t>7"</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a:solidFill>
                            <a:schemeClr val="bg1"/>
                          </a:solidFill>
                          <a:effectLst/>
                        </a:rPr>
                        <a:t> </a:t>
                      </a:r>
                      <a:endParaRPr lang="en-US" sz="1800" b="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47</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7"/>
                  </a:ext>
                </a:extLst>
              </a:tr>
              <a:tr h="328497">
                <a:tc>
                  <a:txBody>
                    <a:bodyPr/>
                    <a:lstStyle/>
                    <a:p>
                      <a:pPr marL="0" marR="0" algn="r">
                        <a:lnSpc>
                          <a:spcPct val="107000"/>
                        </a:lnSpc>
                        <a:spcBef>
                          <a:spcPts val="0"/>
                        </a:spcBef>
                        <a:spcAft>
                          <a:spcPts val="0"/>
                        </a:spcAft>
                      </a:pPr>
                      <a:r>
                        <a:rPr lang="en-US" sz="2000" b="0" dirty="0">
                          <a:solidFill>
                            <a:schemeClr val="bg1"/>
                          </a:solidFill>
                          <a:effectLst/>
                        </a:rPr>
                        <a:t>8"</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a:solidFill>
                            <a:schemeClr val="bg1"/>
                          </a:solidFill>
                          <a:effectLst/>
                        </a:rPr>
                        <a:t> </a:t>
                      </a:r>
                      <a:endParaRPr lang="en-US" sz="1800" b="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0" marR="0" algn="l">
                        <a:lnSpc>
                          <a:spcPct val="107000"/>
                        </a:lnSpc>
                        <a:spcBef>
                          <a:spcPts val="0"/>
                        </a:spcBef>
                        <a:spcAft>
                          <a:spcPts val="0"/>
                        </a:spcAft>
                      </a:pPr>
                      <a:r>
                        <a:rPr lang="en-US" sz="2000" b="0" dirty="0">
                          <a:solidFill>
                            <a:schemeClr val="bg1"/>
                          </a:solidFill>
                          <a:effectLst/>
                        </a:rPr>
                        <a:t>40</a:t>
                      </a:r>
                      <a:endParaRPr lang="en-US" sz="1800" b="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008"/>
                  </a:ext>
                </a:extLst>
              </a:tr>
            </a:tbl>
          </a:graphicData>
        </a:graphic>
      </p:graphicFrame>
      <p:grpSp>
        <p:nvGrpSpPr>
          <p:cNvPr id="27" name="Group 26"/>
          <p:cNvGrpSpPr/>
          <p:nvPr/>
        </p:nvGrpSpPr>
        <p:grpSpPr>
          <a:xfrm>
            <a:off x="2747511" y="1005096"/>
            <a:ext cx="3754889" cy="2199925"/>
            <a:chOff x="2747511" y="1005096"/>
            <a:chExt cx="3754889" cy="2199925"/>
          </a:xfrm>
        </p:grpSpPr>
        <p:sp>
          <p:nvSpPr>
            <p:cNvPr id="6" name="Oval 5"/>
            <p:cNvSpPr/>
            <p:nvPr/>
          </p:nvSpPr>
          <p:spPr>
            <a:xfrm>
              <a:off x="5089539" y="2880557"/>
              <a:ext cx="519943" cy="3244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p:cNvGrpSpPr/>
            <p:nvPr/>
          </p:nvGrpSpPr>
          <p:grpSpPr>
            <a:xfrm>
              <a:off x="2747511" y="1005096"/>
              <a:ext cx="3754889" cy="2199925"/>
              <a:chOff x="2747511" y="1005096"/>
              <a:chExt cx="3754889" cy="2199925"/>
            </a:xfrm>
          </p:grpSpPr>
          <p:grpSp>
            <p:nvGrpSpPr>
              <p:cNvPr id="9" name="Group 8"/>
              <p:cNvGrpSpPr/>
              <p:nvPr/>
            </p:nvGrpSpPr>
            <p:grpSpPr>
              <a:xfrm>
                <a:off x="4036605" y="1005096"/>
                <a:ext cx="2465795" cy="2199925"/>
                <a:chOff x="4036605" y="1005096"/>
                <a:chExt cx="2465795" cy="2199925"/>
              </a:xfrm>
            </p:grpSpPr>
            <p:sp>
              <p:nvSpPr>
                <p:cNvPr id="5" name="Oval 4"/>
                <p:cNvSpPr/>
                <p:nvPr/>
              </p:nvSpPr>
              <p:spPr>
                <a:xfrm>
                  <a:off x="4036605" y="2880557"/>
                  <a:ext cx="324464" cy="3244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p:cNvCxnSpPr>
                  <a:endCxn id="5" idx="7"/>
                </p:cNvCxnSpPr>
                <p:nvPr/>
              </p:nvCxnSpPr>
              <p:spPr>
                <a:xfrm flipH="1">
                  <a:off x="4313552" y="1005096"/>
                  <a:ext cx="2188848" cy="1922978"/>
                </a:xfrm>
                <a:prstGeom prst="straightConnector1">
                  <a:avLst/>
                </a:prstGeom>
                <a:ln w="5715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3" name="Straight Arrow Connector 12"/>
              <p:cNvCxnSpPr>
                <a:endCxn id="6" idx="2"/>
              </p:cNvCxnSpPr>
              <p:nvPr/>
            </p:nvCxnSpPr>
            <p:spPr>
              <a:xfrm>
                <a:off x="2747511" y="1368532"/>
                <a:ext cx="2342028" cy="1674257"/>
              </a:xfrm>
              <a:prstGeom prst="straightConnector1">
                <a:avLst/>
              </a:prstGeom>
              <a:ln w="5715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cxnSp>
        <p:nvCxnSpPr>
          <p:cNvPr id="19" name="Straight Arrow Connector 18"/>
          <p:cNvCxnSpPr/>
          <p:nvPr/>
        </p:nvCxnSpPr>
        <p:spPr>
          <a:xfrm flipV="1">
            <a:off x="4782605" y="4122057"/>
            <a:ext cx="340812" cy="2115719"/>
          </a:xfrm>
          <a:prstGeom prst="straightConnector1">
            <a:avLst/>
          </a:prstGeom>
          <a:ln w="5715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3946773" y="1795876"/>
            <a:ext cx="3473325" cy="3083402"/>
            <a:chOff x="3946773" y="1795876"/>
            <a:chExt cx="3473325" cy="3083402"/>
          </a:xfrm>
        </p:grpSpPr>
        <p:cxnSp>
          <p:nvCxnSpPr>
            <p:cNvPr id="15" name="Straight Arrow Connector 14"/>
            <p:cNvCxnSpPr/>
            <p:nvPr/>
          </p:nvCxnSpPr>
          <p:spPr>
            <a:xfrm>
              <a:off x="3946773" y="1825117"/>
              <a:ext cx="147505" cy="2804845"/>
            </a:xfrm>
            <a:prstGeom prst="straightConnector1">
              <a:avLst/>
            </a:prstGeom>
            <a:ln w="5715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5407468" y="1795876"/>
              <a:ext cx="2012630" cy="2758938"/>
            </a:xfrm>
            <a:prstGeom prst="straightConnector1">
              <a:avLst/>
            </a:prstGeom>
            <a:ln w="57150">
              <a:solidFill>
                <a:srgbClr val="00B0F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4020525" y="4554814"/>
              <a:ext cx="324464" cy="32446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4953011" y="4507903"/>
              <a:ext cx="519943" cy="32446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6233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subTnLst>
                                    <p:animClr clrSpc="rgb" dir="cw">
                                      <p:cBhvr override="childStyle">
                                        <p:cTn dur="1" fill="hold" display="0" masterRel="nextClick" afterEffect="1"/>
                                        <p:tgtEl>
                                          <p:spTgt spid="26"/>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7" y="494853"/>
            <a:ext cx="8827031" cy="5927462"/>
          </a:xfrm>
        </p:spPr>
        <p:txBody>
          <a:bodyPr>
            <a:normAutofit/>
          </a:bodyPr>
          <a:lstStyle/>
          <a:p>
            <a:pPr marL="0" indent="0" algn="ctr">
              <a:buNone/>
            </a:pPr>
            <a:r>
              <a:rPr lang="en-US" sz="2800" dirty="0">
                <a:solidFill>
                  <a:srgbClr val="FFC000"/>
                </a:solidFill>
              </a:rPr>
              <a:t>162 </a:t>
            </a:r>
            <a:r>
              <a:rPr lang="en-US" sz="2800" dirty="0" err="1">
                <a:solidFill>
                  <a:srgbClr val="FFC000"/>
                </a:solidFill>
              </a:rPr>
              <a:t>ft</a:t>
            </a:r>
            <a:r>
              <a:rPr lang="en-US" sz="2800" dirty="0">
                <a:solidFill>
                  <a:srgbClr val="FFC000"/>
                </a:solidFill>
              </a:rPr>
              <a:t> </a:t>
            </a:r>
            <a:r>
              <a:rPr lang="en-US" sz="2800" baseline="30000" dirty="0">
                <a:solidFill>
                  <a:srgbClr val="FFC000"/>
                </a:solidFill>
              </a:rPr>
              <a:t>2 </a:t>
            </a:r>
            <a:r>
              <a:rPr lang="en-US" sz="2800" dirty="0">
                <a:solidFill>
                  <a:srgbClr val="FFC000"/>
                </a:solidFill>
              </a:rPr>
              <a:t>÷ 81 </a:t>
            </a:r>
            <a:r>
              <a:rPr lang="en-US" sz="2800" dirty="0" err="1">
                <a:solidFill>
                  <a:srgbClr val="FFC000"/>
                </a:solidFill>
              </a:rPr>
              <a:t>ft</a:t>
            </a:r>
            <a:r>
              <a:rPr lang="en-US" sz="2800" dirty="0">
                <a:solidFill>
                  <a:srgbClr val="FFC000"/>
                </a:solidFill>
              </a:rPr>
              <a:t> = 2 Y</a:t>
            </a:r>
            <a:r>
              <a:rPr lang="en-US" sz="2800" baseline="30000" dirty="0">
                <a:solidFill>
                  <a:srgbClr val="FFC000"/>
                </a:solidFill>
              </a:rPr>
              <a:t>3</a:t>
            </a:r>
            <a:endParaRPr lang="en-US" sz="2800" dirty="0"/>
          </a:p>
          <a:p>
            <a:pPr marL="0" indent="0" algn="ctr">
              <a:buNone/>
            </a:pPr>
            <a:r>
              <a:rPr lang="en-US" sz="2800" dirty="0"/>
              <a:t>So now we have </a:t>
            </a:r>
            <a:r>
              <a:rPr lang="en-US" sz="2800" dirty="0">
                <a:solidFill>
                  <a:srgbClr val="FFC000"/>
                </a:solidFill>
              </a:rPr>
              <a:t>2 Y</a:t>
            </a:r>
            <a:r>
              <a:rPr lang="en-US" sz="2800" baseline="30000" dirty="0">
                <a:solidFill>
                  <a:srgbClr val="FFC000"/>
                </a:solidFill>
              </a:rPr>
              <a:t>3</a:t>
            </a:r>
          </a:p>
          <a:p>
            <a:pPr marL="0" indent="0">
              <a:buNone/>
            </a:pPr>
            <a:r>
              <a:rPr lang="en-US" sz="2800" dirty="0"/>
              <a:t>B. NOW, </a:t>
            </a:r>
            <a:r>
              <a:rPr lang="en-US" sz="2800" cap="all" dirty="0">
                <a:solidFill>
                  <a:srgbClr val="FFC000"/>
                </a:solidFill>
              </a:rPr>
              <a:t>convert Cubic yards (Y</a:t>
            </a:r>
            <a:r>
              <a:rPr lang="en-US" sz="2800" cap="all" baseline="30000" dirty="0">
                <a:solidFill>
                  <a:srgbClr val="FFC000"/>
                </a:solidFill>
              </a:rPr>
              <a:t>3</a:t>
            </a:r>
            <a:r>
              <a:rPr lang="en-US" sz="2800" cap="all" dirty="0">
                <a:solidFill>
                  <a:srgbClr val="FFC000"/>
                </a:solidFill>
              </a:rPr>
              <a:t>) to Tons (T)</a:t>
            </a:r>
            <a:r>
              <a:rPr lang="en-US" sz="2800" dirty="0">
                <a:solidFill>
                  <a:srgbClr val="FFC000"/>
                </a:solidFill>
              </a:rPr>
              <a:t>. </a:t>
            </a:r>
            <a:r>
              <a:rPr lang="en-US" sz="2800" dirty="0"/>
              <a:t>Let’s apply a second formula:</a:t>
            </a:r>
          </a:p>
          <a:p>
            <a:pPr marL="0" indent="0" algn="ctr">
              <a:buNone/>
            </a:pPr>
            <a:r>
              <a:rPr lang="en-US" sz="2800" b="1" dirty="0">
                <a:solidFill>
                  <a:srgbClr val="FFC000"/>
                </a:solidFill>
              </a:rPr>
              <a:t>Cubic Yards X 1.4 = Tons (sand or gravel)</a:t>
            </a:r>
          </a:p>
          <a:p>
            <a:pPr marL="0" indent="0" algn="ctr">
              <a:buNone/>
            </a:pPr>
            <a:r>
              <a:rPr lang="en-US" sz="2800" dirty="0">
                <a:solidFill>
                  <a:srgbClr val="FFFF00"/>
                </a:solidFill>
              </a:rPr>
              <a:t>2 Y</a:t>
            </a:r>
            <a:r>
              <a:rPr lang="en-US" sz="2800" baseline="30000" dirty="0">
                <a:solidFill>
                  <a:srgbClr val="FFFF00"/>
                </a:solidFill>
              </a:rPr>
              <a:t>3 </a:t>
            </a:r>
            <a:r>
              <a:rPr lang="en-US" sz="2800" dirty="0">
                <a:solidFill>
                  <a:srgbClr val="FFFF00"/>
                </a:solidFill>
              </a:rPr>
              <a:t>X 1.4 = 2.8 T</a:t>
            </a:r>
          </a:p>
          <a:p>
            <a:pPr marL="0" indent="0">
              <a:buNone/>
            </a:pPr>
            <a:r>
              <a:rPr lang="en-US" sz="2400" dirty="0"/>
              <a:t>That means that our original container that is 18 </a:t>
            </a:r>
            <a:r>
              <a:rPr lang="en-US" sz="2400" dirty="0" err="1"/>
              <a:t>ft</a:t>
            </a:r>
            <a:r>
              <a:rPr lang="en-US" sz="2400" dirty="0"/>
              <a:t> long, 9 </a:t>
            </a:r>
            <a:r>
              <a:rPr lang="en-US" sz="2400" dirty="0" err="1"/>
              <a:t>ft</a:t>
            </a:r>
            <a:r>
              <a:rPr lang="en-US" sz="2400" dirty="0"/>
              <a:t> wide, and 4 </a:t>
            </a:r>
            <a:r>
              <a:rPr lang="en-US" sz="2400" dirty="0" err="1"/>
              <a:t>ft</a:t>
            </a:r>
            <a:r>
              <a:rPr lang="en-US" sz="2400" dirty="0"/>
              <a:t> high, can carry 2.8 tons of sand or gravel.</a:t>
            </a:r>
          </a:p>
          <a:p>
            <a:pPr marL="0" indent="0">
              <a:buNone/>
            </a:pPr>
            <a:endParaRPr lang="en-US" dirty="0">
              <a:solidFill>
                <a:srgbClr val="FFC000"/>
              </a:solidFill>
            </a:endParaRPr>
          </a:p>
          <a:p>
            <a:pPr marL="0" indent="0">
              <a:buNone/>
            </a:pPr>
            <a:endParaRPr lang="en-US" sz="1800" dirty="0"/>
          </a:p>
        </p:txBody>
      </p:sp>
      <p:cxnSp>
        <p:nvCxnSpPr>
          <p:cNvPr id="4" name="Straight Arrow Connector 3"/>
          <p:cNvCxnSpPr/>
          <p:nvPr/>
        </p:nvCxnSpPr>
        <p:spPr>
          <a:xfrm flipH="1">
            <a:off x="3775587" y="1371600"/>
            <a:ext cx="2471803" cy="2086984"/>
          </a:xfrm>
          <a:prstGeom prst="straightConnector1">
            <a:avLst/>
          </a:prstGeom>
          <a:ln w="57150">
            <a:solidFill>
              <a:srgbClr val="FF00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112122" y="4747756"/>
            <a:ext cx="3621978" cy="1733551"/>
            <a:chOff x="3092692" y="1370479"/>
            <a:chExt cx="3621978" cy="1733551"/>
          </a:xfrm>
        </p:grpSpPr>
        <p:grpSp>
          <p:nvGrpSpPr>
            <p:cNvPr id="6" name="Group 5"/>
            <p:cNvGrpSpPr/>
            <p:nvPr/>
          </p:nvGrpSpPr>
          <p:grpSpPr>
            <a:xfrm>
              <a:off x="3092692" y="1370479"/>
              <a:ext cx="3333750" cy="1733551"/>
              <a:chOff x="2900862" y="2258346"/>
              <a:chExt cx="3333750" cy="1733551"/>
            </a:xfrm>
          </p:grpSpPr>
          <p:pic>
            <p:nvPicPr>
              <p:cNvPr id="8" name="Picture 2" descr="http://images.clipart.com/thw/thw11/CL/5344_2005010018/000803_1092_06/21515599.thb.jpg?000803_1092_0637_v__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0862" y="2258346"/>
                <a:ext cx="3333750" cy="173355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706604" y="2863511"/>
                <a:ext cx="761747" cy="461665"/>
              </a:xfrm>
              <a:prstGeom prst="rect">
                <a:avLst/>
              </a:prstGeom>
              <a:noFill/>
            </p:spPr>
            <p:txBody>
              <a:bodyPr wrap="none" rtlCol="0">
                <a:spAutoFit/>
              </a:bodyPr>
              <a:lstStyle/>
              <a:p>
                <a:r>
                  <a:rPr lang="en-US" sz="2400" dirty="0">
                    <a:solidFill>
                      <a:schemeClr val="bg2"/>
                    </a:solidFill>
                  </a:rPr>
                  <a:t>18 </a:t>
                </a:r>
                <a:r>
                  <a:rPr lang="en-US" sz="2400" dirty="0" err="1">
                    <a:solidFill>
                      <a:schemeClr val="bg2"/>
                    </a:solidFill>
                  </a:rPr>
                  <a:t>ft</a:t>
                </a:r>
                <a:endParaRPr lang="en-US" sz="2400" dirty="0">
                  <a:solidFill>
                    <a:schemeClr val="bg2"/>
                  </a:solidFill>
                </a:endParaRPr>
              </a:p>
            </p:txBody>
          </p:sp>
          <p:sp>
            <p:nvSpPr>
              <p:cNvPr id="10" name="TextBox 9"/>
              <p:cNvSpPr txBox="1"/>
              <p:nvPr/>
            </p:nvSpPr>
            <p:spPr>
              <a:xfrm>
                <a:off x="5254123" y="2863511"/>
                <a:ext cx="606256" cy="461665"/>
              </a:xfrm>
              <a:prstGeom prst="rect">
                <a:avLst/>
              </a:prstGeom>
              <a:noFill/>
            </p:spPr>
            <p:txBody>
              <a:bodyPr wrap="none" rtlCol="0">
                <a:spAutoFit/>
              </a:bodyPr>
              <a:lstStyle/>
              <a:p>
                <a:r>
                  <a:rPr lang="en-US" sz="2400" dirty="0">
                    <a:solidFill>
                      <a:schemeClr val="bg2"/>
                    </a:solidFill>
                  </a:rPr>
                  <a:t>9</a:t>
                </a:r>
                <a:r>
                  <a:rPr lang="en-US" sz="2400" dirty="0"/>
                  <a:t> </a:t>
                </a:r>
                <a:r>
                  <a:rPr lang="en-US" sz="2400" dirty="0" err="1">
                    <a:solidFill>
                      <a:schemeClr val="bg2"/>
                    </a:solidFill>
                  </a:rPr>
                  <a:t>ft</a:t>
                </a:r>
                <a:endParaRPr lang="en-US" sz="2400" dirty="0">
                  <a:solidFill>
                    <a:schemeClr val="bg2"/>
                  </a:solidFill>
                </a:endParaRPr>
              </a:p>
            </p:txBody>
          </p:sp>
        </p:grpSp>
        <p:sp>
          <p:nvSpPr>
            <p:cNvPr id="7" name="TextBox 6"/>
            <p:cNvSpPr txBox="1"/>
            <p:nvPr/>
          </p:nvSpPr>
          <p:spPr>
            <a:xfrm rot="16200000">
              <a:off x="6245951" y="2031215"/>
              <a:ext cx="537327" cy="400110"/>
            </a:xfrm>
            <a:prstGeom prst="rect">
              <a:avLst/>
            </a:prstGeom>
            <a:solidFill>
              <a:srgbClr val="FFC000"/>
            </a:solidFill>
          </p:spPr>
          <p:txBody>
            <a:bodyPr wrap="none" rtlCol="0">
              <a:spAutoFit/>
            </a:bodyPr>
            <a:lstStyle/>
            <a:p>
              <a:r>
                <a:rPr lang="en-US" sz="2000" dirty="0">
                  <a:solidFill>
                    <a:schemeClr val="bg2"/>
                  </a:solidFill>
                </a:rPr>
                <a:t>4 </a:t>
              </a:r>
              <a:r>
                <a:rPr lang="en-US" sz="2000" dirty="0" err="1">
                  <a:solidFill>
                    <a:schemeClr val="bg2"/>
                  </a:solidFill>
                </a:rPr>
                <a:t>ft</a:t>
              </a:r>
              <a:endParaRPr lang="en-US" sz="2000" dirty="0">
                <a:solidFill>
                  <a:schemeClr val="bg2"/>
                </a:solidFill>
              </a:endParaRPr>
            </a:p>
          </p:txBody>
        </p:sp>
      </p:grpSp>
    </p:spTree>
    <p:extLst>
      <p:ext uri="{BB962C8B-B14F-4D97-AF65-F5344CB8AC3E}">
        <p14:creationId xmlns:p14="http://schemas.microsoft.com/office/powerpoint/2010/main" val="191847697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r>
              <a:rPr lang="en-US" sz="2800" dirty="0"/>
              <a:t>If we wanted to know how many Cubic Yards would be required to transport  2.8 Tons of sand and gravel, we would simply to division. </a:t>
            </a:r>
          </a:p>
          <a:p>
            <a:pPr marL="0" indent="0">
              <a:buNone/>
            </a:pPr>
            <a:r>
              <a:rPr lang="en-US" sz="2800" dirty="0"/>
              <a:t>To convert Tons (T)  to Cubic Yards (Y</a:t>
            </a:r>
            <a:r>
              <a:rPr lang="en-US" sz="2800" baseline="30000" dirty="0"/>
              <a:t>3</a:t>
            </a:r>
            <a:r>
              <a:rPr lang="en-US" sz="2800" dirty="0"/>
              <a:t>)…</a:t>
            </a:r>
          </a:p>
          <a:p>
            <a:pPr marL="0" indent="0" algn="ctr">
              <a:buNone/>
            </a:pPr>
            <a:r>
              <a:rPr lang="en-US" sz="3200" dirty="0">
                <a:solidFill>
                  <a:srgbClr val="FFC000"/>
                </a:solidFill>
              </a:rPr>
              <a:t>T ÷ 1.4 = Y</a:t>
            </a:r>
            <a:r>
              <a:rPr lang="en-US" sz="3200" baseline="30000" dirty="0">
                <a:solidFill>
                  <a:srgbClr val="FFC000"/>
                </a:solidFill>
              </a:rPr>
              <a:t>3</a:t>
            </a:r>
          </a:p>
          <a:p>
            <a:pPr marL="0" indent="0" algn="ctr">
              <a:buNone/>
            </a:pPr>
            <a:r>
              <a:rPr lang="en-US" sz="3200" dirty="0">
                <a:solidFill>
                  <a:srgbClr val="FFFF00"/>
                </a:solidFill>
              </a:rPr>
              <a:t>2.8 T ÷ 1.4 = 2 Y</a:t>
            </a:r>
            <a:r>
              <a:rPr lang="en-US" sz="3200" baseline="30000" dirty="0">
                <a:solidFill>
                  <a:srgbClr val="FFFF00"/>
                </a:solidFill>
              </a:rPr>
              <a:t>3 </a:t>
            </a:r>
            <a:r>
              <a:rPr lang="en-US" sz="2800" dirty="0"/>
              <a:t>of</a:t>
            </a:r>
          </a:p>
          <a:p>
            <a:pPr marL="0" indent="0" algn="ctr">
              <a:buNone/>
            </a:pPr>
            <a:r>
              <a:rPr lang="en-US" sz="2400" dirty="0"/>
              <a:t>To practice these conversions more, go to a discussion at  </a:t>
            </a:r>
            <a:r>
              <a:rPr lang="en-US" sz="2400" dirty="0">
                <a:hlinkClick r:id="rId2"/>
              </a:rPr>
              <a:t>http://www.onlineconversion.com/forum/forum_1113869717.htm</a:t>
            </a:r>
            <a:endParaRPr lang="en-US" sz="2400" dirty="0"/>
          </a:p>
          <a:p>
            <a:pPr marL="0" indent="0">
              <a:buNone/>
            </a:pPr>
            <a:r>
              <a:rPr lang="en-US" sz="2400" dirty="0"/>
              <a:t>There are also many other sites that provide added practice in estimating material quantities. As your instructor if you want more practice!</a:t>
            </a:r>
          </a:p>
          <a:p>
            <a:pPr marL="0" indent="0" algn="ctr">
              <a:buNone/>
            </a:pPr>
            <a:endParaRPr lang="en-US" sz="2400" dirty="0">
              <a:solidFill>
                <a:srgbClr val="FFC000"/>
              </a:solidFill>
            </a:endParaRPr>
          </a:p>
          <a:p>
            <a:pPr marL="0" indent="0">
              <a:buNone/>
            </a:pPr>
            <a:endParaRPr lang="en-US" dirty="0"/>
          </a:p>
        </p:txBody>
      </p:sp>
      <p:grpSp>
        <p:nvGrpSpPr>
          <p:cNvPr id="3" name="Group 2"/>
          <p:cNvGrpSpPr/>
          <p:nvPr/>
        </p:nvGrpSpPr>
        <p:grpSpPr>
          <a:xfrm>
            <a:off x="6716615" y="2971064"/>
            <a:ext cx="1973992" cy="534136"/>
            <a:chOff x="6443156" y="4090885"/>
            <a:chExt cx="2433909" cy="850633"/>
          </a:xfrm>
        </p:grpSpPr>
        <p:pic>
          <p:nvPicPr>
            <p:cNvPr id="5" name="Picture 4" descr="http://images.clipart.com/thb/thb9/PH/5344_2004120013/010517_0764_00/19048729.thb.jpg?010517_0764_0016_n__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1147" y="4090885"/>
              <a:ext cx="1185918" cy="772541"/>
            </a:xfrm>
            <a:prstGeom prst="trapezoid">
              <a:avLst/>
            </a:prstGeom>
            <a:noFill/>
            <a:extLst>
              <a:ext uri="{909E8E84-426E-40DD-AFC4-6F175D3DCCD1}">
                <a14:hiddenFill xmlns:a14="http://schemas.microsoft.com/office/drawing/2010/main">
                  <a:solidFill>
                    <a:srgbClr val="FFFFFF"/>
                  </a:solidFill>
                </a14:hiddenFill>
              </a:ext>
            </a:extLst>
          </p:spPr>
        </p:pic>
        <p:pic>
          <p:nvPicPr>
            <p:cNvPr id="6" name="Picture 5" descr="http://downloads.clipart.com/22388398.png?t=1405717963&amp;h=879af83d75442084002bfeffb17bd251&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156" y="4090885"/>
              <a:ext cx="1497593" cy="85063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317526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418472" y="559330"/>
            <a:ext cx="8611856" cy="6146270"/>
          </a:xfrm>
          <a:prstGeom prst="rect">
            <a:avLst/>
          </a:prstGeom>
        </p:spPr>
        <p:txBody>
          <a:bodyPr vert="horz" lIns="91440" tIns="45720" rIns="91440" bIns="45720" rtlCol="0" anchor="t">
            <a:normAutofit fontScale="70000" lnSpcReduction="2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fontAlgn="auto">
              <a:buNone/>
            </a:pPr>
            <a:r>
              <a:rPr lang="en-US" sz="3200" dirty="0">
                <a:solidFill>
                  <a:srgbClr val="FFC000"/>
                </a:solidFill>
              </a:rPr>
              <a:t>E. </a:t>
            </a:r>
            <a:r>
              <a:rPr lang="en-US" sz="3200" cap="all" dirty="0">
                <a:solidFill>
                  <a:srgbClr val="FFC000"/>
                </a:solidFill>
              </a:rPr>
              <a:t>BIDDING ON LOADS TO BE TRANSPORTED</a:t>
            </a:r>
            <a:endParaRPr lang="en-US" sz="3200" dirty="0">
              <a:solidFill>
                <a:srgbClr val="7ABEB3"/>
              </a:solidFill>
            </a:endParaRPr>
          </a:p>
          <a:p>
            <a:pPr marL="0" indent="0" fontAlgn="auto">
              <a:buFont typeface="Wingdings 3" panose="05040102010807070707" pitchFamily="18" charset="2"/>
              <a:buNone/>
            </a:pPr>
            <a:r>
              <a:rPr lang="en-US" sz="2400" dirty="0"/>
              <a:t>As a commercial trucker, you want to make money! Therefore, it is important that you know how to calculate your total cost for transporting a load. </a:t>
            </a:r>
          </a:p>
          <a:p>
            <a:pPr marL="0" indent="0" fontAlgn="auto">
              <a:buFont typeface="Wingdings 3" panose="05040102010807070707" pitchFamily="18" charset="2"/>
              <a:buNone/>
            </a:pPr>
            <a:endParaRPr lang="en-US" sz="2400" dirty="0"/>
          </a:p>
          <a:p>
            <a:pPr marL="0" indent="0" fontAlgn="auto">
              <a:buFont typeface="Wingdings 3" panose="05040102010807070707" pitchFamily="18" charset="2"/>
              <a:buNone/>
            </a:pPr>
            <a:r>
              <a:rPr lang="en-US" sz="2400" dirty="0"/>
              <a:t>If you work for a trucking company, it will probably negotiate load bids for you. However, if you have your own truck, be sure to calculate all of the expenses involved in transporting loads to their destinations. </a:t>
            </a:r>
          </a:p>
          <a:p>
            <a:pPr marL="0" indent="0" fontAlgn="auto">
              <a:buFont typeface="Wingdings 3" panose="05040102010807070707" pitchFamily="18" charset="2"/>
              <a:buNone/>
            </a:pPr>
            <a:endParaRPr lang="en-US" sz="2400" dirty="0"/>
          </a:p>
          <a:p>
            <a:pPr marL="0" indent="0" fontAlgn="auto">
              <a:buFont typeface="Wingdings 3" panose="05040102010807070707" pitchFamily="18" charset="2"/>
              <a:buNone/>
            </a:pPr>
            <a:r>
              <a:rPr lang="en-US" sz="2400" dirty="0"/>
              <a:t>The following site reviews those expenses so that you can best negotiate your costs and bid accordingly.</a:t>
            </a:r>
          </a:p>
          <a:p>
            <a:pPr marL="0" indent="0" fontAlgn="auto">
              <a:buFont typeface="Wingdings 3" panose="05040102010807070707" pitchFamily="18" charset="2"/>
              <a:buNone/>
            </a:pPr>
            <a:endParaRPr lang="en-US" sz="2400" dirty="0"/>
          </a:p>
          <a:p>
            <a:pPr marL="0" indent="0" algn="ctr" fontAlgn="auto">
              <a:buNone/>
            </a:pPr>
            <a:r>
              <a:rPr lang="en-US" sz="2600" dirty="0">
                <a:hlinkClick r:id="rId2"/>
              </a:rPr>
              <a:t>https://www.tafs.com/negotiating-freight-rates/</a:t>
            </a:r>
            <a:r>
              <a:rPr lang="en-US" sz="2600" dirty="0"/>
              <a:t> -How to Negotiate Freight Rates (8 Tips for Success)</a:t>
            </a: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r>
              <a:rPr lang="en-US" sz="3200" dirty="0">
                <a:solidFill>
                  <a:srgbClr val="7ABEB3"/>
                </a:solidFill>
              </a:rPr>
              <a:t> </a:t>
            </a:r>
          </a:p>
        </p:txBody>
      </p:sp>
      <p:pic>
        <p:nvPicPr>
          <p:cNvPr id="5" name="Picture 4">
            <a:extLst>
              <a:ext uri="{FF2B5EF4-FFF2-40B4-BE49-F238E27FC236}">
                <a16:creationId xmlns:a16="http://schemas.microsoft.com/office/drawing/2014/main" id="{771A1B1B-0263-E149-88FA-35B3DDED5E00}"/>
              </a:ext>
            </a:extLst>
          </p:cNvPr>
          <p:cNvPicPr>
            <a:picLocks noChangeAspect="1"/>
          </p:cNvPicPr>
          <p:nvPr/>
        </p:nvPicPr>
        <p:blipFill>
          <a:blip r:embed="rId3"/>
          <a:stretch>
            <a:fillRect/>
          </a:stretch>
        </p:blipFill>
        <p:spPr>
          <a:xfrm>
            <a:off x="6342197" y="4237569"/>
            <a:ext cx="2576334" cy="2380309"/>
          </a:xfrm>
          <a:prstGeom prst="rect">
            <a:avLst/>
          </a:prstGeom>
        </p:spPr>
      </p:pic>
    </p:spTree>
    <p:extLst>
      <p:ext uri="{BB962C8B-B14F-4D97-AF65-F5344CB8AC3E}">
        <p14:creationId xmlns:p14="http://schemas.microsoft.com/office/powerpoint/2010/main" val="1166523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342272" y="559330"/>
            <a:ext cx="8611856" cy="6146270"/>
          </a:xfrm>
          <a:prstGeom prst="rect">
            <a:avLst/>
          </a:prstGeom>
        </p:spPr>
        <p:txBody>
          <a:bodyPr vert="horz" lIns="91440" tIns="45720" rIns="91440" bIns="45720" rtlCol="0" anchor="t">
            <a:normAutofit fontScale="92500" lnSpcReduction="2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fontAlgn="auto">
              <a:buNone/>
            </a:pPr>
            <a:r>
              <a:rPr lang="en-US" sz="3200" dirty="0">
                <a:solidFill>
                  <a:srgbClr val="FFC000"/>
                </a:solidFill>
              </a:rPr>
              <a:t>F. </a:t>
            </a:r>
            <a:r>
              <a:rPr lang="en-US" sz="3200" cap="all" dirty="0">
                <a:solidFill>
                  <a:srgbClr val="FFC000"/>
                </a:solidFill>
              </a:rPr>
              <a:t>Transporting Hazardous Materials</a:t>
            </a:r>
            <a:br>
              <a:rPr lang="en-US" sz="3200" dirty="0">
                <a:solidFill>
                  <a:srgbClr val="7ABEB3"/>
                </a:solidFill>
              </a:rPr>
            </a:br>
            <a:r>
              <a:rPr lang="en-US" sz="3200" dirty="0">
                <a:solidFill>
                  <a:srgbClr val="FFC000"/>
                </a:solidFill>
              </a:rPr>
              <a:t>(HAZMAT)</a:t>
            </a: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r>
              <a:rPr lang="en-US" sz="3200" dirty="0">
                <a:solidFill>
                  <a:srgbClr val="7ABEB3"/>
                </a:solidFill>
              </a:rPr>
              <a:t>In trucking, the term </a:t>
            </a:r>
            <a:r>
              <a:rPr lang="en-US" sz="3200" dirty="0">
                <a:solidFill>
                  <a:srgbClr val="FFC000"/>
                </a:solidFill>
              </a:rPr>
              <a:t>HAZMAT</a:t>
            </a:r>
            <a:r>
              <a:rPr lang="en-US" sz="3200" dirty="0">
                <a:solidFill>
                  <a:srgbClr val="7ABEB3"/>
                </a:solidFill>
              </a:rPr>
              <a:t> refers to Hazardous Materials</a:t>
            </a:r>
          </a:p>
          <a:p>
            <a:pPr marL="0" indent="0" algn="ctr" fontAlgn="auto">
              <a:buFont typeface="Wingdings 3" panose="05040102010807070707" pitchFamily="18" charset="2"/>
              <a:buNone/>
            </a:pPr>
            <a:r>
              <a:rPr lang="en-US" sz="3200" dirty="0">
                <a:solidFill>
                  <a:srgbClr val="7ABEB3"/>
                </a:solidFill>
              </a:rPr>
              <a:t> </a:t>
            </a:r>
          </a:p>
        </p:txBody>
      </p:sp>
      <p:pic>
        <p:nvPicPr>
          <p:cNvPr id="4" name="Picture 2" descr="http://downloads.clipart.com/21033262.png?t=1405786580&amp;h=ede27c4752589ab7b91924dce4b29bb9&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3087" y="2318755"/>
            <a:ext cx="3878826" cy="2699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0076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3531" y="3393698"/>
            <a:ext cx="8929958" cy="1989463"/>
          </a:xfrm>
        </p:spPr>
        <p:txBody>
          <a:bodyPr>
            <a:normAutofit/>
          </a:bodyPr>
          <a:lstStyle/>
          <a:p>
            <a:pPr marL="0" indent="0">
              <a:buNone/>
            </a:pPr>
            <a:r>
              <a:rPr lang="en-US" sz="2400" dirty="0"/>
              <a:t>Hazardous materials are products that pose a risk to health, safety, and property during transportation. </a:t>
            </a:r>
          </a:p>
          <a:p>
            <a:pPr marL="0" indent="0">
              <a:buNone/>
            </a:pPr>
            <a:r>
              <a:rPr lang="en-US" sz="2400" dirty="0"/>
              <a:t>Examine the table on the next slide, showing definitions for different types of hazardous materials. </a:t>
            </a:r>
          </a:p>
        </p:txBody>
      </p:sp>
      <p:pic>
        <p:nvPicPr>
          <p:cNvPr id="14338" name="Picture 2" descr="http://downloads.clipart.com/21036072.png?t=1405787418&amp;h=31fce47e19e88595423691abde3c3cdd&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1863" y="1400203"/>
            <a:ext cx="2171626" cy="175177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73531" y="716042"/>
            <a:ext cx="6885397" cy="2677656"/>
          </a:xfrm>
          <a:prstGeom prst="rect">
            <a:avLst/>
          </a:prstGeom>
          <a:noFill/>
        </p:spPr>
        <p:txBody>
          <a:bodyPr wrap="square" rtlCol="0">
            <a:spAutoFit/>
          </a:bodyPr>
          <a:lstStyle/>
          <a:p>
            <a:r>
              <a:rPr lang="en-US" sz="2400" dirty="0">
                <a:latin typeface="+mn-lt"/>
                <a:ea typeface="+mn-ea"/>
                <a:cs typeface="+mn-cs"/>
              </a:rPr>
              <a:t>All drivers should know something about hazardous materials. You must be able to recognize hazardous cargo, and you must know whether or not you can haul it without having a hazardous materials endorsement on your CDL license. </a:t>
            </a:r>
          </a:p>
          <a:p>
            <a:endParaRPr lang="en-US" sz="2400" dirty="0">
              <a:latin typeface="+mn-lt"/>
              <a:ea typeface="+mn-ea"/>
              <a:cs typeface="+mn-cs"/>
            </a:endParaRPr>
          </a:p>
        </p:txBody>
      </p:sp>
    </p:spTree>
    <p:extLst>
      <p:ext uri="{BB962C8B-B14F-4D97-AF65-F5344CB8AC3E}">
        <p14:creationId xmlns:p14="http://schemas.microsoft.com/office/powerpoint/2010/main" val="185210191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244616" y="2581099"/>
            <a:ext cx="8970412" cy="3377249"/>
            <a:chOff x="294968" y="855538"/>
            <a:chExt cx="8970412" cy="3377249"/>
          </a:xfrm>
        </p:grpSpPr>
        <p:pic>
          <p:nvPicPr>
            <p:cNvPr id="4" name="Picture 3"/>
            <p:cNvPicPr>
              <a:picLocks noChangeAspect="1"/>
            </p:cNvPicPr>
            <p:nvPr/>
          </p:nvPicPr>
          <p:blipFill rotWithShape="1">
            <a:blip r:embed="rId2"/>
            <a:srcRect l="2645" t="1" r="3763" b="52578"/>
            <a:stretch/>
          </p:blipFill>
          <p:spPr>
            <a:xfrm>
              <a:off x="294968" y="855538"/>
              <a:ext cx="4557252" cy="3377249"/>
            </a:xfrm>
            <a:prstGeom prst="rect">
              <a:avLst/>
            </a:prstGeom>
          </p:spPr>
        </p:pic>
        <p:pic>
          <p:nvPicPr>
            <p:cNvPr id="5" name="Picture 4"/>
            <p:cNvPicPr>
              <a:picLocks noChangeAspect="1"/>
            </p:cNvPicPr>
            <p:nvPr/>
          </p:nvPicPr>
          <p:blipFill rotWithShape="1">
            <a:blip r:embed="rId2"/>
            <a:srcRect l="2090" t="48221" r="3202" b="664"/>
            <a:stretch/>
          </p:blipFill>
          <p:spPr>
            <a:xfrm>
              <a:off x="4877932" y="876250"/>
              <a:ext cx="4387448" cy="3356537"/>
            </a:xfrm>
            <a:prstGeom prst="rect">
              <a:avLst/>
            </a:prstGeom>
          </p:spPr>
        </p:pic>
      </p:grpSp>
      <p:pic>
        <p:nvPicPr>
          <p:cNvPr id="16386" name="Picture 2" descr="http://images.clipart.com/thb/thb9/PHDC/20080621/PBJ/5/81357786.thb.jpg?10017404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09811">
            <a:off x="6827416" y="653544"/>
            <a:ext cx="1647632" cy="109685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images.clipart.com/thb/thb14/PH/images/39180122.thb.jpg?10016357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886739">
            <a:off x="1183242" y="768032"/>
            <a:ext cx="1743184" cy="1160463"/>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http://downloads.clipart.com/21033087.png?t=1405787779&amp;h=dfceaa79a192211606a6d22f45f9409a&amp;u=leec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2373" y="454641"/>
            <a:ext cx="2686131" cy="1908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7871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Why have rules to govern the transportation of hazardous materials? </a:t>
            </a:r>
            <a:endParaRPr lang="en-US" sz="2800" dirty="0">
              <a:solidFill>
                <a:srgbClr val="FFC000"/>
              </a:solidFill>
            </a:endParaRPr>
          </a:p>
          <a:p>
            <a:pPr marL="0" indent="0">
              <a:buNone/>
            </a:pPr>
            <a:r>
              <a:rPr lang="en-US" sz="2800" dirty="0">
                <a:solidFill>
                  <a:srgbClr val="FFC000"/>
                </a:solidFill>
              </a:rPr>
              <a:t>1.  To contain the product. </a:t>
            </a:r>
          </a:p>
          <a:p>
            <a:pPr marL="0" indent="0">
              <a:buNone/>
            </a:pPr>
            <a:endParaRPr lang="en-US" sz="2800" dirty="0">
              <a:solidFill>
                <a:srgbClr val="FFC000"/>
              </a:solidFill>
            </a:endParaRPr>
          </a:p>
          <a:p>
            <a:pPr marL="0" indent="0">
              <a:buNone/>
            </a:pPr>
            <a:endParaRPr lang="en-US" sz="2400" dirty="0"/>
          </a:p>
          <a:p>
            <a:pPr marL="0" indent="0">
              <a:buNone/>
            </a:pPr>
            <a:r>
              <a:rPr lang="en-US" sz="2400" dirty="0"/>
              <a:t>Many hazardous products can injure or kill on contact. To protect drivers and others from contact, the rules tell shippers how to package safely. Similar rules tell drivers how to load, transport, and unload bulk tanks. These are </a:t>
            </a:r>
            <a:r>
              <a:rPr lang="en-US" sz="2400" dirty="0">
                <a:solidFill>
                  <a:srgbClr val="FFC000"/>
                </a:solidFill>
              </a:rPr>
              <a:t>containment rules</a:t>
            </a:r>
            <a:r>
              <a:rPr lang="en-US" sz="2400" dirty="0"/>
              <a:t>. </a:t>
            </a:r>
          </a:p>
          <a:p>
            <a:pPr marL="457200" indent="-457200">
              <a:buFont typeface="+mj-lt"/>
              <a:buAutoNum type="arabicPeriod"/>
            </a:pPr>
            <a:endParaRPr lang="en-US" sz="2400" dirty="0"/>
          </a:p>
        </p:txBody>
      </p:sp>
      <p:pic>
        <p:nvPicPr>
          <p:cNvPr id="1026" name="Picture 2" descr="http://downloads.clipart.com/22415238.png?t=1405798406&amp;h=692b8198677d50e50520408c69aa656a&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8600" y="1080476"/>
            <a:ext cx="1498600" cy="1519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0307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4913" y="201776"/>
            <a:ext cx="8501738" cy="5927462"/>
          </a:xfrm>
        </p:spPr>
        <p:txBody>
          <a:bodyPr>
            <a:noAutofit/>
          </a:bodyPr>
          <a:lstStyle/>
          <a:p>
            <a:pPr marL="0" indent="0">
              <a:buNone/>
            </a:pPr>
            <a:r>
              <a:rPr lang="en-US" sz="2800" dirty="0">
                <a:solidFill>
                  <a:srgbClr val="FFC000"/>
                </a:solidFill>
              </a:rPr>
              <a:t>2. To communicate the risk and to ensure safe drivers and equipment. </a:t>
            </a:r>
          </a:p>
          <a:p>
            <a:pPr marL="0" indent="0">
              <a:buNone/>
            </a:pPr>
            <a:r>
              <a:rPr lang="en-US" sz="2800" dirty="0">
                <a:solidFill>
                  <a:srgbClr val="FFC000"/>
                </a:solidFill>
              </a:rPr>
              <a:t>a. </a:t>
            </a:r>
            <a:r>
              <a:rPr lang="en-US" sz="2400" dirty="0">
                <a:solidFill>
                  <a:srgbClr val="FFC000"/>
                </a:solidFill>
              </a:rPr>
              <a:t>Shipping Papers </a:t>
            </a:r>
            <a:r>
              <a:rPr lang="en-US" dirty="0"/>
              <a:t>- The shipper uses a shipping paper and diamond shaped hazard labels to warn dockworkers and drivers of the risk. </a:t>
            </a:r>
          </a:p>
          <a:p>
            <a:pPr marL="0" indent="0">
              <a:buNone/>
            </a:pPr>
            <a:r>
              <a:rPr lang="en-US" dirty="0"/>
              <a:t>You must tab shipping papers related to hazardous materials or keep them on top of other shipping papers. You must also keep shipping papers: </a:t>
            </a:r>
          </a:p>
          <a:p>
            <a:pPr lvl="1"/>
            <a:r>
              <a:rPr lang="en-US" sz="2400" dirty="0">
                <a:solidFill>
                  <a:srgbClr val="FFC000"/>
                </a:solidFill>
              </a:rPr>
              <a:t>In a pouch on the driver's door, or </a:t>
            </a:r>
          </a:p>
          <a:p>
            <a:pPr lvl="1"/>
            <a:r>
              <a:rPr lang="en-US" sz="2400" dirty="0">
                <a:solidFill>
                  <a:srgbClr val="FFC000"/>
                </a:solidFill>
              </a:rPr>
              <a:t>In clear view within reach while driving, or </a:t>
            </a:r>
          </a:p>
          <a:p>
            <a:pPr lvl="1"/>
            <a:r>
              <a:rPr lang="en-US" sz="2400" dirty="0">
                <a:solidFill>
                  <a:srgbClr val="FFC000"/>
                </a:solidFill>
              </a:rPr>
              <a:t>On the driver's seat when out of the vehicle</a:t>
            </a:r>
            <a:r>
              <a:rPr lang="en-US" sz="2400" dirty="0"/>
              <a:t>. </a:t>
            </a:r>
          </a:p>
          <a:p>
            <a:pPr lvl="1"/>
            <a:endParaRPr lang="en-US" sz="2400" dirty="0"/>
          </a:p>
          <a:p>
            <a:pPr marL="457200" indent="-457200">
              <a:buFont typeface="+mj-lt"/>
              <a:buAutoNum type="arabicPeriod" startAt="2"/>
            </a:pPr>
            <a:endParaRPr lang="en-US" sz="2400" dirty="0"/>
          </a:p>
          <a:p>
            <a:pPr marL="457200" indent="-457200">
              <a:buFont typeface="+mj-lt"/>
              <a:buAutoNum type="arabicPeriod" startAt="2"/>
            </a:pPr>
            <a:endParaRPr lang="en-US" sz="2400" dirty="0"/>
          </a:p>
          <a:p>
            <a:pPr marL="457200" indent="-457200">
              <a:buFont typeface="+mj-lt"/>
              <a:buAutoNum type="arabicPeriod" startAt="2"/>
            </a:pPr>
            <a:endParaRPr lang="en-US" sz="2400" dirty="0"/>
          </a:p>
          <a:p>
            <a:pPr marL="0" indent="0">
              <a:buNone/>
            </a:pPr>
            <a:endParaRPr lang="en-US" sz="2400" dirty="0"/>
          </a:p>
        </p:txBody>
      </p:sp>
      <p:pic>
        <p:nvPicPr>
          <p:cNvPr id="2056" name="Picture 8" descr="http://www.fireengineering.com/content/dam/etc/medialib/new-lib/fireengineering/online-articles/2011/03/48842.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3812223" y="4970585"/>
            <a:ext cx="1900554" cy="1518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06453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1107" y="541469"/>
            <a:ext cx="8877300" cy="5927462"/>
          </a:xfrm>
        </p:spPr>
        <p:txBody>
          <a:bodyPr>
            <a:normAutofit/>
          </a:bodyPr>
          <a:lstStyle/>
          <a:p>
            <a:pPr marL="0" indent="0">
              <a:buNone/>
            </a:pPr>
            <a:r>
              <a:rPr lang="en-US" sz="2800" dirty="0">
                <a:solidFill>
                  <a:srgbClr val="FFC000"/>
                </a:solidFill>
              </a:rPr>
              <a:t>          b. Placards.</a:t>
            </a:r>
          </a:p>
          <a:p>
            <a:pPr marL="0" indent="0">
              <a:buNone/>
            </a:pPr>
            <a:r>
              <a:rPr lang="en-US" dirty="0"/>
              <a:t>In addition to posting shipping papers and  labels, some drivers must post placards to warn others of hazardous materials. </a:t>
            </a:r>
          </a:p>
          <a:p>
            <a:pPr marL="0" indent="0">
              <a:buNone/>
            </a:pPr>
            <a:r>
              <a:rPr lang="en-US" i="1" dirty="0"/>
              <a:t>Not all vehicles carrying hazardous materials need to have placards</a:t>
            </a:r>
            <a:r>
              <a:rPr lang="en-US" dirty="0"/>
              <a:t>. You can drive a vehicle that carries hazardous materials if it does not require placards. If it requires placards, you cannot drive it unless your driver license has the hazardous materials endorsement. </a:t>
            </a:r>
          </a:p>
          <a:p>
            <a:pPr marL="0" indent="0">
              <a:buNone/>
            </a:pPr>
            <a:r>
              <a:rPr lang="en-US" dirty="0">
                <a:solidFill>
                  <a:srgbClr val="FFC000"/>
                </a:solidFill>
              </a:rPr>
              <a:t>Placards are signs put on the outside of a vehicle that identify the hazard class of the cargo. </a:t>
            </a:r>
            <a:r>
              <a:rPr lang="en-US" dirty="0"/>
              <a:t>A placarded vehicle must have at least four identical placards. They are put on the front, rear, and both sides. Placards must be readable from all four directions. They are at least 10 3/4 inches square, turned upright on a point, in a diamond shape. </a:t>
            </a:r>
          </a:p>
          <a:p>
            <a:pPr marL="0" indent="0">
              <a:buNone/>
            </a:pPr>
            <a:r>
              <a:rPr lang="en-US" dirty="0"/>
              <a:t>Go to the next slide to see examples of hazardous-materials placards.</a:t>
            </a:r>
          </a:p>
          <a:p>
            <a:pPr marL="0" indent="0">
              <a:buNone/>
            </a:pPr>
            <a:endParaRPr lang="en-US" dirty="0"/>
          </a:p>
        </p:txBody>
      </p:sp>
      <p:pic>
        <p:nvPicPr>
          <p:cNvPr id="3" name="Picture 6" descr="http://images.clipart.com/thb/thb3/dg_unisym1F/signs/hazard/702954.thb.jpg?pd136j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868" y="0"/>
            <a:ext cx="1174723" cy="1174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233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96575" y="165099"/>
            <a:ext cx="4439225" cy="6537161"/>
          </a:xfrm>
          <a:prstGeom prst="rect">
            <a:avLst/>
          </a:prstGeom>
        </p:spPr>
      </p:pic>
    </p:spTree>
    <p:extLst>
      <p:ext uri="{BB962C8B-B14F-4D97-AF65-F5344CB8AC3E}">
        <p14:creationId xmlns:p14="http://schemas.microsoft.com/office/powerpoint/2010/main" val="38181012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Before leaving this unit, click on the link below to take a short quiz covering some of the topics your practiced in the unit. A page will open in your browser showing links to two different part of the quiz.</a:t>
            </a:r>
          </a:p>
          <a:p>
            <a:pPr marL="0" indent="0">
              <a:buNone/>
            </a:pPr>
            <a:endParaRPr lang="en-US" sz="2800" dirty="0"/>
          </a:p>
          <a:p>
            <a:pPr marL="457200" lvl="1" indent="0">
              <a:buNone/>
            </a:pPr>
            <a:r>
              <a:rPr lang="en-US" sz="2400" dirty="0">
                <a:hlinkClick r:id="rId2" action="ppaction://hlinkfile"/>
              </a:rPr>
              <a:t>Measurements I Quiz</a:t>
            </a:r>
            <a:endParaRPr lang="en-US" sz="2400" dirty="0"/>
          </a:p>
        </p:txBody>
      </p:sp>
    </p:spTree>
    <p:extLst>
      <p:ext uri="{BB962C8B-B14F-4D97-AF65-F5344CB8AC3E}">
        <p14:creationId xmlns:p14="http://schemas.microsoft.com/office/powerpoint/2010/main" val="22172045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t>You have completed another important module to prepare you to succeed in training to become a commercial truck driver or heavy equipment operator.</a:t>
            </a:r>
          </a:p>
          <a:p>
            <a:pPr marL="0" indent="0">
              <a:buNone/>
            </a:pPr>
            <a:r>
              <a:rPr lang="en-US" sz="2400" dirty="0"/>
              <a:t>It is important that you continue to  practice math skills using the resources in this series and those that your instructor will give you. Remember that practice makes perfect! Ask your instructor for the next module.</a:t>
            </a:r>
          </a:p>
          <a:p>
            <a:pPr marL="0" indent="0">
              <a:buNone/>
            </a:pPr>
            <a:endParaRPr lang="en-US" sz="2400" dirty="0"/>
          </a:p>
        </p:txBody>
      </p:sp>
      <p:pic>
        <p:nvPicPr>
          <p:cNvPr id="4" name="Picture 2" descr="http://images.clipart.com/thb/thb14/PH/000802_c061/34708306.thb.jpg?000802_c063_0057_clh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76" y="3775072"/>
            <a:ext cx="1692945" cy="25321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images.clipart.com/thb/thb9/PH/10016/63551099.thb.jpg?10016536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305684">
            <a:off x="6474189" y="4259804"/>
            <a:ext cx="2347431" cy="1562719"/>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3512989" y="3963605"/>
            <a:ext cx="2493156" cy="2458710"/>
            <a:chOff x="3495045" y="4228601"/>
            <a:chExt cx="2493156" cy="2458710"/>
          </a:xfrm>
        </p:grpSpPr>
        <p:pic>
          <p:nvPicPr>
            <p:cNvPr id="7" name="Picture 4" descr="hauling vehicles,industry,semi trucks,transportation"/>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3495045" y="4228601"/>
              <a:ext cx="2458710" cy="245871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images.clipart.com/thw/thw11/CL/5344_2005010018/000803_1058_10/21810213.thb.jpg?000803_1058_1099_v__v"/>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1143" b="70571" l="0" r="100000"/>
                      </a14:imgEffect>
                    </a14:imgLayer>
                  </a14:imgProps>
                </a:ext>
                <a:ext uri="{28A0092B-C50C-407E-A947-70E740481C1C}">
                  <a14:useLocalDpi xmlns:a14="http://schemas.microsoft.com/office/drawing/2010/main" val="0"/>
                </a:ext>
              </a:extLst>
            </a:blip>
            <a:srcRect l="-1" r="-173" b="29714"/>
            <a:stretch/>
          </p:blipFill>
          <p:spPr bwMode="auto">
            <a:xfrm>
              <a:off x="4862889" y="4889957"/>
              <a:ext cx="1125312" cy="120676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2143960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4000" dirty="0"/>
              <a:t>CONGRATULATIONS!</a:t>
            </a:r>
          </a:p>
          <a:p>
            <a:pPr marL="0" indent="0" algn="ctr">
              <a:buNone/>
            </a:pPr>
            <a:r>
              <a:rPr lang="en-US" sz="4000" dirty="0"/>
              <a:t>Your are ready for the next unit!</a:t>
            </a:r>
          </a:p>
        </p:txBody>
      </p:sp>
      <p:pic>
        <p:nvPicPr>
          <p:cNvPr id="22530" name="Picture 2" descr="http://downloads.clipart.com/20768190.png?t=1391711298&amp;h=f4e039fa63243f31c098e0f6621456ef&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4583" y="2191508"/>
            <a:ext cx="2974901" cy="4099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087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gs>
            <a:gs pos="79000">
              <a:srgbClr val="002060"/>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90423" y="288758"/>
            <a:ext cx="7420353" cy="494680"/>
          </a:xfrm>
        </p:spPr>
        <p:txBody>
          <a:bodyPr rtlCol="0">
            <a:noAutofit/>
          </a:bodyPr>
          <a:lstStyle/>
          <a:p>
            <a:pPr fontAlgn="auto">
              <a:spcAft>
                <a:spcPts val="0"/>
              </a:spcAft>
            </a:pPr>
            <a:r>
              <a:rPr lang="en-US" sz="2400" dirty="0"/>
              <a:t>Math and TERMINOLOGY for future Truckers</a:t>
            </a:r>
          </a:p>
        </p:txBody>
      </p:sp>
      <p:sp>
        <p:nvSpPr>
          <p:cNvPr id="3" name="Subtitle 2"/>
          <p:cNvSpPr>
            <a:spLocks noGrp="1"/>
          </p:cNvSpPr>
          <p:nvPr>
            <p:ph type="subTitle" idx="1"/>
          </p:nvPr>
        </p:nvSpPr>
        <p:spPr>
          <a:xfrm>
            <a:off x="1090423" y="3023127"/>
            <a:ext cx="7952873" cy="3288048"/>
          </a:xfrm>
        </p:spPr>
        <p:txBody>
          <a:bodyPr rtlCol="0">
            <a:noAutofit/>
          </a:bodyPr>
          <a:lstStyle/>
          <a:p>
            <a:pPr>
              <a:spcAft>
                <a:spcPts val="0"/>
              </a:spcAft>
              <a:defRPr/>
            </a:pPr>
            <a:r>
              <a:rPr lang="en-US" sz="1400" dirty="0">
                <a:solidFill>
                  <a:schemeClr val="tx1"/>
                </a:solidFill>
              </a:rPr>
              <a:t>This series was produced by </a:t>
            </a:r>
            <a:r>
              <a:rPr lang="en-US" sz="1400" dirty="0">
                <a:solidFill>
                  <a:schemeClr val="tx2"/>
                </a:solidFill>
              </a:rPr>
              <a:t>Utah State University-Eastern Campus, CDL Program.</a:t>
            </a:r>
          </a:p>
          <a:p>
            <a:pPr>
              <a:spcAft>
                <a:spcPts val="0"/>
              </a:spcAft>
              <a:defRPr/>
            </a:pPr>
            <a:endParaRPr lang="en-US" sz="1400" dirty="0">
              <a:solidFill>
                <a:schemeClr val="tx2"/>
              </a:solidFill>
            </a:endParaRPr>
          </a:p>
          <a:p>
            <a:pPr>
              <a:spcAft>
                <a:spcPts val="0"/>
              </a:spcAft>
              <a:defRPr/>
            </a:pPr>
            <a:r>
              <a:rPr lang="en-US" sz="1400" dirty="0">
                <a:solidFill>
                  <a:schemeClr val="tx2"/>
                </a:solidFill>
              </a:rPr>
              <a:t>All content, with exception of links and references to online resources, is original and tailored to the needs of students hoping to succeed in earning their Commercial Drivers License.</a:t>
            </a:r>
          </a:p>
          <a:p>
            <a:pPr>
              <a:spcAft>
                <a:spcPts val="0"/>
              </a:spcAft>
              <a:defRPr/>
            </a:pPr>
            <a:r>
              <a:rPr lang="en-US" sz="1400" dirty="0">
                <a:solidFill>
                  <a:schemeClr val="tx2"/>
                </a:solidFill>
              </a:rPr>
              <a:t>All images are either original or taken from the following resources:</a:t>
            </a:r>
          </a:p>
          <a:p>
            <a:pPr marL="457200" indent="-457200">
              <a:spcAft>
                <a:spcPts val="0"/>
              </a:spcAft>
              <a:buAutoNum type="arabicPeriod"/>
              <a:defRPr/>
            </a:pPr>
            <a:r>
              <a:rPr lang="en-US" sz="1400" dirty="0">
                <a:solidFill>
                  <a:schemeClr val="tx2"/>
                </a:solidFill>
                <a:hlinkClick r:id="rId2"/>
              </a:rPr>
              <a:t>http://www.clipart.com</a:t>
            </a:r>
            <a:r>
              <a:rPr lang="en-US" sz="1400" dirty="0">
                <a:solidFill>
                  <a:schemeClr val="tx2"/>
                </a:solidFill>
              </a:rPr>
              <a:t>   </a:t>
            </a:r>
          </a:p>
          <a:p>
            <a:pPr marL="457200" indent="-457200">
              <a:spcAft>
                <a:spcPts val="0"/>
              </a:spcAft>
              <a:buAutoNum type="arabicPeriod"/>
              <a:defRPr/>
            </a:pPr>
            <a:r>
              <a:rPr lang="en-US" sz="1400" dirty="0">
                <a:solidFill>
                  <a:schemeClr val="tx2"/>
                </a:solidFill>
                <a:hlinkClick r:id="rId3"/>
              </a:rPr>
              <a:t>http://www.office.microsoft.com</a:t>
            </a:r>
            <a:r>
              <a:rPr lang="en-US" sz="1400" dirty="0">
                <a:solidFill>
                  <a:schemeClr val="tx2"/>
                </a:solidFill>
              </a:rPr>
              <a:t> </a:t>
            </a:r>
          </a:p>
          <a:p>
            <a:pPr marL="457200" indent="-457200">
              <a:spcAft>
                <a:spcPts val="0"/>
              </a:spcAft>
              <a:buAutoNum type="arabicPeriod"/>
              <a:defRPr/>
            </a:pPr>
            <a:r>
              <a:rPr lang="en-US" sz="1400" dirty="0">
                <a:solidFill>
                  <a:schemeClr val="tx2"/>
                </a:solidFill>
              </a:rPr>
              <a:t>Utah CDL Handbook</a:t>
            </a:r>
          </a:p>
          <a:p>
            <a:pPr marL="457200" indent="-457200">
              <a:spcAft>
                <a:spcPts val="0"/>
              </a:spcAft>
              <a:buAutoNum type="arabicPeriod"/>
              <a:defRPr/>
            </a:pPr>
            <a:r>
              <a:rPr lang="en-US" sz="1400" dirty="0">
                <a:solidFill>
                  <a:schemeClr val="tx2"/>
                </a:solidFill>
              </a:rPr>
              <a:t>Transport Topics: </a:t>
            </a:r>
            <a:r>
              <a:rPr lang="en-US" sz="1400" dirty="0">
                <a:solidFill>
                  <a:schemeClr val="tx1"/>
                </a:solidFill>
              </a:rPr>
              <a:t>The Newspaper of Trucking and Freight Transportation- </a:t>
            </a:r>
            <a:r>
              <a:rPr lang="en-US" sz="1400" dirty="0">
                <a:solidFill>
                  <a:schemeClr val="tx2"/>
                </a:solidFill>
                <a:hlinkClick r:id="rId4"/>
              </a:rPr>
              <a:t>http://www.ttnews.com</a:t>
            </a:r>
            <a:r>
              <a:rPr lang="en-US" sz="1400" dirty="0">
                <a:solidFill>
                  <a:schemeClr val="tx2"/>
                </a:solidFill>
              </a:rPr>
              <a:t> </a:t>
            </a:r>
          </a:p>
          <a:p>
            <a:pPr marL="457200" indent="-457200">
              <a:spcAft>
                <a:spcPts val="0"/>
              </a:spcAft>
              <a:buAutoNum type="arabicPeriod"/>
              <a:defRPr/>
            </a:pPr>
            <a:endParaRPr lang="en-US" sz="1400" dirty="0">
              <a:solidFill>
                <a:schemeClr val="tx2"/>
              </a:solidFill>
            </a:endParaRPr>
          </a:p>
          <a:p>
            <a:pPr algn="ctr">
              <a:spcAft>
                <a:spcPts val="0"/>
              </a:spcAft>
              <a:defRPr/>
            </a:pPr>
            <a:endParaRPr lang="en-US" dirty="0">
              <a:solidFill>
                <a:schemeClr val="tx1"/>
              </a:solidFill>
            </a:endParaRP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7669" y="944349"/>
            <a:ext cx="2905859" cy="19178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16723" y="6423056"/>
            <a:ext cx="3967753" cy="215444"/>
          </a:xfrm>
          <a:prstGeom prst="rect">
            <a:avLst/>
          </a:prstGeom>
          <a:noFill/>
        </p:spPr>
        <p:txBody>
          <a:bodyPr wrap="none" rtlCol="0">
            <a:spAutoFit/>
          </a:bodyPr>
          <a:lstStyle/>
          <a:p>
            <a:r>
              <a:rPr lang="en-US" sz="800" dirty="0">
                <a:solidFill>
                  <a:schemeClr val="tx2"/>
                </a:solidFill>
                <a:latin typeface="+mn-lt"/>
                <a:ea typeface="+mn-ea"/>
                <a:cs typeface="+mn-cs"/>
              </a:rPr>
              <a:t>Utah State University-Eastern Campus, Blanding, UT: All Rights Reserved, 2014</a:t>
            </a:r>
          </a:p>
        </p:txBody>
      </p:sp>
    </p:spTree>
    <p:extLst>
      <p:ext uri="{BB962C8B-B14F-4D97-AF65-F5344CB8AC3E}">
        <p14:creationId xmlns:p14="http://schemas.microsoft.com/office/powerpoint/2010/main" val="3416732387"/>
      </p:ext>
    </p:extLst>
  </p:cSld>
  <p:clrMapOvr>
    <a:masterClrMapping/>
  </p:clrMapOvr>
  <p:transition spd="slow"/>
</p:sld>
</file>

<file path=ppt/theme/theme1.xml><?xml version="1.0" encoding="utf-8"?>
<a:theme xmlns:a="http://schemas.openxmlformats.org/drawingml/2006/main" name="Slice">
  <a:themeElements>
    <a:clrScheme name="Custom 10">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00B0F0"/>
      </a:hlink>
      <a:folHlink>
        <a:srgbClr val="92D05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Slice</Template>
  <TotalTime>113886</TotalTime>
  <Words>5638</Words>
  <Application>Microsoft Macintosh PowerPoint</Application>
  <PresentationFormat>Custom</PresentationFormat>
  <Paragraphs>474</Paragraphs>
  <Slides>74</Slides>
  <Notes>2</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74</vt:i4>
      </vt:variant>
    </vt:vector>
  </HeadingPairs>
  <TitlesOfParts>
    <vt:vector size="84" baseType="lpstr">
      <vt:lpstr>Arial</vt:lpstr>
      <vt:lpstr>Arial Narrow</vt:lpstr>
      <vt:lpstr>Calibri</vt:lpstr>
      <vt:lpstr>Calibri Light</vt:lpstr>
      <vt:lpstr>Century Gothic</vt:lpstr>
      <vt:lpstr>Lucida Grande</vt:lpstr>
      <vt:lpstr>Wingdings</vt:lpstr>
      <vt:lpstr>Wingdings 3</vt:lpstr>
      <vt:lpstr>Slice</vt:lpstr>
      <vt:lpstr>Custom Design</vt:lpstr>
      <vt:lpstr>PowerPoint Presentation</vt:lpstr>
      <vt:lpstr>PowerPoint Presentation</vt:lpstr>
      <vt:lpstr>Road humor</vt:lpstr>
      <vt:lpstr>Why do truckers need math?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 and TERMINOLOGY for future Truckers</vt:lpstr>
    </vt:vector>
  </TitlesOfParts>
  <Company>Reconnection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Fraction</dc:title>
  <dc:creator>Leecy Wise</dc:creator>
  <cp:lastModifiedBy>Leecy Wise</cp:lastModifiedBy>
  <cp:revision>1558</cp:revision>
  <cp:lastPrinted>2014-06-11T20:21:30Z</cp:lastPrinted>
  <dcterms:created xsi:type="dcterms:W3CDTF">2012-11-05T21:17:35Z</dcterms:created>
  <dcterms:modified xsi:type="dcterms:W3CDTF">2022-02-17T20:46:59Z</dcterms:modified>
</cp:coreProperties>
</file>